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69" r:id="rId2"/>
  </p:sldMasterIdLst>
  <p:notesMasterIdLst>
    <p:notesMasterId r:id="rId23"/>
  </p:notesMasterIdLst>
  <p:sldIdLst>
    <p:sldId id="260" r:id="rId3"/>
    <p:sldId id="687" r:id="rId4"/>
    <p:sldId id="678" r:id="rId5"/>
    <p:sldId id="680" r:id="rId6"/>
    <p:sldId id="679" r:id="rId7"/>
    <p:sldId id="689" r:id="rId8"/>
    <p:sldId id="681" r:id="rId9"/>
    <p:sldId id="682" r:id="rId10"/>
    <p:sldId id="660" r:id="rId11"/>
    <p:sldId id="688" r:id="rId12"/>
    <p:sldId id="685" r:id="rId13"/>
    <p:sldId id="666" r:id="rId14"/>
    <p:sldId id="683" r:id="rId15"/>
    <p:sldId id="684" r:id="rId16"/>
    <p:sldId id="668" r:id="rId17"/>
    <p:sldId id="325" r:id="rId18"/>
    <p:sldId id="642" r:id="rId19"/>
    <p:sldId id="526" r:id="rId20"/>
    <p:sldId id="650" r:id="rId21"/>
    <p:sldId id="285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B0F174-9873-43EE-B47D-1E6ADF138F1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colorful" phldr="1"/>
      <dgm:spPr/>
      <dgm:t>
        <a:bodyPr/>
        <a:lstStyle/>
        <a:p>
          <a:endParaRPr lang="en-US"/>
        </a:p>
      </dgm:t>
    </dgm:pt>
    <dgm:pt modelId="{5FDBF959-04F8-4663-9B62-12D94924058A}">
      <dgm:prSet custT="1"/>
      <dgm:spPr/>
      <dgm:t>
        <a:bodyPr/>
        <a:lstStyle/>
        <a:p>
          <a:r>
            <a:rPr lang="nl-NL" sz="1800" b="0" dirty="0"/>
            <a:t>Natuurlijke mentoren geven jongeren het gevoel </a:t>
          </a:r>
          <a:r>
            <a:rPr lang="nl-NL" sz="1800" dirty="0"/>
            <a:t>belangrijk</a:t>
          </a:r>
          <a:r>
            <a:rPr lang="nl-NL" sz="1800" b="0" dirty="0"/>
            <a:t> te zijn; ‘jij doet er toe’ </a:t>
          </a:r>
          <a:endParaRPr lang="en-US" sz="1800" dirty="0"/>
        </a:p>
      </dgm:t>
    </dgm:pt>
    <dgm:pt modelId="{06629592-0D53-4E45-A699-AACE9781EAF2}" type="parTrans" cxnId="{C90A6430-0FE8-4490-81AE-0DFE67211A63}">
      <dgm:prSet/>
      <dgm:spPr/>
      <dgm:t>
        <a:bodyPr/>
        <a:lstStyle/>
        <a:p>
          <a:endParaRPr lang="en-US"/>
        </a:p>
      </dgm:t>
    </dgm:pt>
    <dgm:pt modelId="{5363B3B9-ADFC-4786-9C22-E193B5087C13}" type="sibTrans" cxnId="{C90A6430-0FE8-4490-81AE-0DFE67211A63}">
      <dgm:prSet/>
      <dgm:spPr/>
      <dgm:t>
        <a:bodyPr/>
        <a:lstStyle/>
        <a:p>
          <a:endParaRPr lang="en-US"/>
        </a:p>
      </dgm:t>
    </dgm:pt>
    <dgm:pt modelId="{9FB2AAB7-DB18-4E22-B3D4-6849FF1A6229}">
      <dgm:prSet custT="1"/>
      <dgm:spPr/>
      <dgm:t>
        <a:bodyPr/>
        <a:lstStyle/>
        <a:p>
          <a:r>
            <a:rPr lang="nl-NL" sz="1800" noProof="0" dirty="0" smtClean="0"/>
            <a:t>Ze fungeren als vertrouwens persoon en als vertegenwoordiger</a:t>
          </a:r>
          <a:endParaRPr lang="nl-NL" sz="1800" noProof="0" dirty="0"/>
        </a:p>
      </dgm:t>
    </dgm:pt>
    <dgm:pt modelId="{BACAEFDA-F4C2-4206-96DB-ABAABB3CF80C}" type="parTrans" cxnId="{629D906D-B3DC-4ADD-81B6-03EFBA4FBA3E}">
      <dgm:prSet/>
      <dgm:spPr/>
      <dgm:t>
        <a:bodyPr/>
        <a:lstStyle/>
        <a:p>
          <a:endParaRPr lang="en-US"/>
        </a:p>
      </dgm:t>
    </dgm:pt>
    <dgm:pt modelId="{B25B48EB-DDD7-4A3B-B3FB-FAFDA25463D4}" type="sibTrans" cxnId="{629D906D-B3DC-4ADD-81B6-03EFBA4FBA3E}">
      <dgm:prSet/>
      <dgm:spPr/>
      <dgm:t>
        <a:bodyPr/>
        <a:lstStyle/>
        <a:p>
          <a:endParaRPr lang="en-US"/>
        </a:p>
      </dgm:t>
    </dgm:pt>
    <dgm:pt modelId="{9A2BD5E8-9B0A-45EA-A71E-E7542B9F43A0}">
      <dgm:prSet custT="1"/>
      <dgm:spPr/>
      <dgm:t>
        <a:bodyPr/>
        <a:lstStyle/>
        <a:p>
          <a:r>
            <a:rPr lang="nl-NL" sz="1800" b="0" dirty="0"/>
            <a:t>Natuurlijke mentoren kunnen </a:t>
          </a:r>
          <a:r>
            <a:rPr lang="nl-NL" sz="1800" dirty="0"/>
            <a:t>beschermend</a:t>
          </a:r>
          <a:r>
            <a:rPr lang="nl-NL" sz="1800" b="0" dirty="0"/>
            <a:t> zijn voor jongeren die een geschiedenis hebben van negatieve relaties met (belangrijke) anderen</a:t>
          </a:r>
          <a:endParaRPr lang="en-US" sz="1800" dirty="0"/>
        </a:p>
      </dgm:t>
    </dgm:pt>
    <dgm:pt modelId="{CD28CBF1-4583-4A25-A00C-197A700330D8}" type="parTrans" cxnId="{0DD83725-242A-406B-9B88-FCFACB571F9C}">
      <dgm:prSet/>
      <dgm:spPr/>
      <dgm:t>
        <a:bodyPr/>
        <a:lstStyle/>
        <a:p>
          <a:endParaRPr lang="en-US"/>
        </a:p>
      </dgm:t>
    </dgm:pt>
    <dgm:pt modelId="{1626A55A-8425-4E51-9BB3-DEC371BF258A}" type="sibTrans" cxnId="{0DD83725-242A-406B-9B88-FCFACB571F9C}">
      <dgm:prSet/>
      <dgm:spPr/>
      <dgm:t>
        <a:bodyPr/>
        <a:lstStyle/>
        <a:p>
          <a:endParaRPr lang="en-US"/>
        </a:p>
      </dgm:t>
    </dgm:pt>
    <dgm:pt modelId="{9D9693C4-F7D8-4232-9B70-D84283F57A0E}">
      <dgm:prSet custT="1"/>
      <dgm:spPr/>
      <dgm:t>
        <a:bodyPr/>
        <a:lstStyle/>
        <a:p>
          <a:r>
            <a:rPr lang="nl-NL" sz="1800" b="0" dirty="0" smtClean="0"/>
            <a:t>Jongeren ervaren dat </a:t>
          </a:r>
          <a:r>
            <a:rPr lang="nl-NL" sz="1800" dirty="0"/>
            <a:t>constructieve relaties </a:t>
          </a:r>
          <a:r>
            <a:rPr lang="nl-NL" sz="1800" b="0" dirty="0"/>
            <a:t>met volwassenen mogelijk </a:t>
          </a:r>
          <a:r>
            <a:rPr lang="nl-NL" sz="1800" b="0" dirty="0" smtClean="0"/>
            <a:t>zijn. Ze leren </a:t>
          </a:r>
          <a:r>
            <a:rPr lang="nl-NL" sz="1800" dirty="0" smtClean="0"/>
            <a:t>ontvankelijker te worden</a:t>
          </a:r>
          <a:r>
            <a:rPr lang="nl-NL" sz="1800" b="0" dirty="0" smtClean="0"/>
            <a:t> </a:t>
          </a:r>
          <a:r>
            <a:rPr lang="nl-NL" sz="1800" b="0" dirty="0"/>
            <a:t>voor de inbreng van volwassenen</a:t>
          </a:r>
          <a:endParaRPr lang="en-US" sz="1800" dirty="0"/>
        </a:p>
      </dgm:t>
    </dgm:pt>
    <dgm:pt modelId="{BE37B1C6-52C5-451D-8276-C5509F5A5483}" type="parTrans" cxnId="{3200B2C4-5BCF-4A71-89C5-FAE9DFC31AF3}">
      <dgm:prSet/>
      <dgm:spPr/>
      <dgm:t>
        <a:bodyPr/>
        <a:lstStyle/>
        <a:p>
          <a:endParaRPr lang="en-US"/>
        </a:p>
      </dgm:t>
    </dgm:pt>
    <dgm:pt modelId="{654ED54A-EB85-432C-BDC7-860348C18409}" type="sibTrans" cxnId="{3200B2C4-5BCF-4A71-89C5-FAE9DFC31AF3}">
      <dgm:prSet/>
      <dgm:spPr/>
      <dgm:t>
        <a:bodyPr/>
        <a:lstStyle/>
        <a:p>
          <a:endParaRPr lang="en-US"/>
        </a:p>
      </dgm:t>
    </dgm:pt>
    <dgm:pt modelId="{0B8A27AB-5BC5-402E-B1C5-C13014B5F16B}">
      <dgm:prSet/>
      <dgm:spPr/>
      <dgm:t>
        <a:bodyPr/>
        <a:lstStyle/>
        <a:p>
          <a:r>
            <a:rPr lang="nl-NL" b="0" dirty="0"/>
            <a:t>Het kan de </a:t>
          </a:r>
          <a:r>
            <a:rPr lang="nl-NL" dirty="0"/>
            <a:t>veerkracht</a:t>
          </a:r>
          <a:r>
            <a:rPr lang="nl-NL" b="0" dirty="0"/>
            <a:t> vergroten van jongeren </a:t>
          </a:r>
          <a:endParaRPr lang="en-US" dirty="0"/>
        </a:p>
      </dgm:t>
    </dgm:pt>
    <dgm:pt modelId="{FA088F65-B498-459B-93F7-DBBAFEA2E450}" type="parTrans" cxnId="{3426DA38-CF33-4FEA-90B4-7B63EEB6A937}">
      <dgm:prSet/>
      <dgm:spPr/>
      <dgm:t>
        <a:bodyPr/>
        <a:lstStyle/>
        <a:p>
          <a:endParaRPr lang="en-US"/>
        </a:p>
      </dgm:t>
    </dgm:pt>
    <dgm:pt modelId="{A01B1013-95B7-424C-AEDC-7F9E9700588E}" type="sibTrans" cxnId="{3426DA38-CF33-4FEA-90B4-7B63EEB6A937}">
      <dgm:prSet/>
      <dgm:spPr/>
      <dgm:t>
        <a:bodyPr/>
        <a:lstStyle/>
        <a:p>
          <a:endParaRPr lang="en-US"/>
        </a:p>
      </dgm:t>
    </dgm:pt>
    <dgm:pt modelId="{EE787723-38B5-415B-B9FC-2CCAEAE891D9}" type="pres">
      <dgm:prSet presAssocID="{2BB0F174-9873-43EE-B47D-1E6ADF138F1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3808994F-3B99-4022-B57F-A9F7BF847F42}" type="pres">
      <dgm:prSet presAssocID="{5FDBF959-04F8-4663-9B62-12D94924058A}" presName="compNode" presStyleCnt="0"/>
      <dgm:spPr/>
    </dgm:pt>
    <dgm:pt modelId="{E067E123-5518-4143-91D3-0ABA1FD29C9B}" type="pres">
      <dgm:prSet presAssocID="{5FDBF959-04F8-4663-9B62-12D94924058A}" presName="bgRect" presStyleLbl="bgShp" presStyleIdx="0" presStyleCnt="5" custScaleY="162588"/>
      <dgm:spPr/>
    </dgm:pt>
    <dgm:pt modelId="{2AA70F68-4728-4A6B-9127-C80DEF4816BF}" type="pres">
      <dgm:prSet presAssocID="{5FDBF959-04F8-4663-9B62-12D94924058A}" presName="iconRect" presStyleLbl="node1" presStyleIdx="0" presStyleCnt="5"/>
      <dgm:spPr>
        <a:ln>
          <a:noFill/>
        </a:ln>
      </dgm:spPr>
      <dgm:t>
        <a:bodyPr/>
        <a:lstStyle/>
        <a:p>
          <a:endParaRPr lang="nl-NL"/>
        </a:p>
      </dgm:t>
      <dgm:extLst/>
    </dgm:pt>
    <dgm:pt modelId="{EBA29EE2-7EA3-45C4-8A45-961317D64709}" type="pres">
      <dgm:prSet presAssocID="{5FDBF959-04F8-4663-9B62-12D94924058A}" presName="spaceRect" presStyleCnt="0"/>
      <dgm:spPr/>
    </dgm:pt>
    <dgm:pt modelId="{57858F49-2F41-4DE2-8346-18B535D2B347}" type="pres">
      <dgm:prSet presAssocID="{5FDBF959-04F8-4663-9B62-12D94924058A}" presName="parTx" presStyleLbl="revTx" presStyleIdx="0" presStyleCnt="5" custScaleX="100129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CCCF0235-3351-4B1A-9DEB-70EAC6F7C764}" type="pres">
      <dgm:prSet presAssocID="{5363B3B9-ADFC-4786-9C22-E193B5087C13}" presName="sibTrans" presStyleCnt="0"/>
      <dgm:spPr/>
    </dgm:pt>
    <dgm:pt modelId="{8F250A3E-1CCB-48F7-AE83-F52BF8F1D3D8}" type="pres">
      <dgm:prSet presAssocID="{9FB2AAB7-DB18-4E22-B3D4-6849FF1A6229}" presName="compNode" presStyleCnt="0"/>
      <dgm:spPr/>
    </dgm:pt>
    <dgm:pt modelId="{56C055D0-F173-4FFF-9F1B-A51222E5F319}" type="pres">
      <dgm:prSet presAssocID="{9FB2AAB7-DB18-4E22-B3D4-6849FF1A6229}" presName="bgRect" presStyleLbl="bgShp" presStyleIdx="1" presStyleCnt="5"/>
      <dgm:spPr/>
    </dgm:pt>
    <dgm:pt modelId="{DA4DFEAD-CB11-4C2C-BA9A-AA000000C552}" type="pres">
      <dgm:prSet presAssocID="{9FB2AAB7-DB18-4E22-B3D4-6849FF1A6229}" presName="iconRect" presStyleLbl="node1" presStyleIdx="1" presStyleCnt="5"/>
      <dgm:spPr>
        <a:ln>
          <a:noFill/>
        </a:ln>
      </dgm:spPr>
      <dgm:t>
        <a:bodyPr/>
        <a:lstStyle/>
        <a:p>
          <a:endParaRPr lang="nl-NL"/>
        </a:p>
      </dgm:t>
      <dgm:extLst/>
    </dgm:pt>
    <dgm:pt modelId="{C72ACCA3-74A6-4DEF-BE90-B5A434A3EF79}" type="pres">
      <dgm:prSet presAssocID="{9FB2AAB7-DB18-4E22-B3D4-6849FF1A6229}" presName="spaceRect" presStyleCnt="0"/>
      <dgm:spPr/>
    </dgm:pt>
    <dgm:pt modelId="{7A57D4A7-572C-43F3-A392-A0D6F1201ADC}" type="pres">
      <dgm:prSet presAssocID="{9FB2AAB7-DB18-4E22-B3D4-6849FF1A6229}" presName="parTx" presStyleLbl="revTx" presStyleIdx="1" presStyleCnt="5" custScaleX="102981" custScaleY="12132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E7D52D25-34CA-44C3-A6F9-35CA0257899E}" type="pres">
      <dgm:prSet presAssocID="{B25B48EB-DDD7-4A3B-B3FB-FAFDA25463D4}" presName="sibTrans" presStyleCnt="0"/>
      <dgm:spPr/>
    </dgm:pt>
    <dgm:pt modelId="{674C347E-3500-4ED0-B465-65B2DF3616CE}" type="pres">
      <dgm:prSet presAssocID="{9A2BD5E8-9B0A-45EA-A71E-E7542B9F43A0}" presName="compNode" presStyleCnt="0"/>
      <dgm:spPr/>
    </dgm:pt>
    <dgm:pt modelId="{3F26CAB4-C3F7-47ED-9701-9D1410D76DAB}" type="pres">
      <dgm:prSet presAssocID="{9A2BD5E8-9B0A-45EA-A71E-E7542B9F43A0}" presName="bgRect" presStyleLbl="bgShp" presStyleIdx="2" presStyleCnt="5"/>
      <dgm:spPr/>
    </dgm:pt>
    <dgm:pt modelId="{78455228-C791-4326-BC23-A171908F6D57}" type="pres">
      <dgm:prSet presAssocID="{9A2BD5E8-9B0A-45EA-A71E-E7542B9F43A0}" presName="iconRect" presStyleLbl="node1" presStyleIdx="2" presStyleCnt="5"/>
      <dgm:spPr>
        <a:ln>
          <a:noFill/>
        </a:ln>
      </dgm:spPr>
      <dgm:t>
        <a:bodyPr/>
        <a:lstStyle/>
        <a:p>
          <a:endParaRPr lang="nl-NL"/>
        </a:p>
      </dgm:t>
      <dgm:extLst/>
    </dgm:pt>
    <dgm:pt modelId="{47BB2E60-6A91-4C41-80D8-05D80797E0B8}" type="pres">
      <dgm:prSet presAssocID="{9A2BD5E8-9B0A-45EA-A71E-E7542B9F43A0}" presName="spaceRect" presStyleCnt="0"/>
      <dgm:spPr/>
    </dgm:pt>
    <dgm:pt modelId="{70E63466-4822-4E52-81D8-BEA044C2C181}" type="pres">
      <dgm:prSet presAssocID="{9A2BD5E8-9B0A-45EA-A71E-E7542B9F43A0}" presName="parTx" presStyleLbl="revTx" presStyleIdx="2" presStyleCnt="5" custScaleX="107356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ABAC0478-3A27-44AA-A945-38A5226EFE9B}" type="pres">
      <dgm:prSet presAssocID="{1626A55A-8425-4E51-9BB3-DEC371BF258A}" presName="sibTrans" presStyleCnt="0"/>
      <dgm:spPr/>
    </dgm:pt>
    <dgm:pt modelId="{4AC9B33B-D9D0-4949-9B24-D3AA1A94AC27}" type="pres">
      <dgm:prSet presAssocID="{9D9693C4-F7D8-4232-9B70-D84283F57A0E}" presName="compNode" presStyleCnt="0"/>
      <dgm:spPr/>
    </dgm:pt>
    <dgm:pt modelId="{5F72856C-3BE7-4845-A2C0-CB9507AF7081}" type="pres">
      <dgm:prSet presAssocID="{9D9693C4-F7D8-4232-9B70-D84283F57A0E}" presName="bgRect" presStyleLbl="bgShp" presStyleIdx="3" presStyleCnt="5"/>
      <dgm:spPr/>
    </dgm:pt>
    <dgm:pt modelId="{F4B04D37-F6C3-4BE5-B904-3F5970F8CC32}" type="pres">
      <dgm:prSet presAssocID="{9D9693C4-F7D8-4232-9B70-D84283F57A0E}" presName="iconRect" presStyleLbl="node1" presStyleIdx="3" presStyleCnt="5"/>
      <dgm:spPr>
        <a:ln>
          <a:noFill/>
        </a:ln>
      </dgm:spPr>
      <dgm:t>
        <a:bodyPr/>
        <a:lstStyle/>
        <a:p>
          <a:endParaRPr lang="nl-NL"/>
        </a:p>
      </dgm:t>
      <dgm:extLst/>
    </dgm:pt>
    <dgm:pt modelId="{0DCA0F99-9618-4B7C-B398-388A78160D15}" type="pres">
      <dgm:prSet presAssocID="{9D9693C4-F7D8-4232-9B70-D84283F57A0E}" presName="spaceRect" presStyleCnt="0"/>
      <dgm:spPr/>
    </dgm:pt>
    <dgm:pt modelId="{F47E4404-C108-43EC-B80E-F793B99015FC}" type="pres">
      <dgm:prSet presAssocID="{9D9693C4-F7D8-4232-9B70-D84283F57A0E}" presName="parTx" presStyleLbl="revTx" presStyleIdx="3" presStyleCnt="5" custScaleX="107263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CD1AF74-7C6C-4FFA-98C8-1E9F8CCB1C78}" type="pres">
      <dgm:prSet presAssocID="{654ED54A-EB85-432C-BDC7-860348C18409}" presName="sibTrans" presStyleCnt="0"/>
      <dgm:spPr/>
    </dgm:pt>
    <dgm:pt modelId="{E74F127F-6472-4364-8CBE-E0D5AB82B580}" type="pres">
      <dgm:prSet presAssocID="{0B8A27AB-5BC5-402E-B1C5-C13014B5F16B}" presName="compNode" presStyleCnt="0"/>
      <dgm:spPr/>
    </dgm:pt>
    <dgm:pt modelId="{8E843073-D163-4433-B435-70B06C38BA57}" type="pres">
      <dgm:prSet presAssocID="{0B8A27AB-5BC5-402E-B1C5-C13014B5F16B}" presName="bgRect" presStyleLbl="bgShp" presStyleIdx="4" presStyleCnt="5" custLinFactNeighborX="3294" custLinFactNeighborY="32312"/>
      <dgm:spPr/>
    </dgm:pt>
    <dgm:pt modelId="{5963F04C-C286-4ACE-9643-0F9EF7357FF6}" type="pres">
      <dgm:prSet presAssocID="{0B8A27AB-5BC5-402E-B1C5-C13014B5F16B}" presName="iconRect" presStyleLbl="node1" presStyleIdx="4" presStyleCnt="5"/>
      <dgm:spPr>
        <a:ln>
          <a:noFill/>
        </a:ln>
      </dgm:spPr>
      <dgm:t>
        <a:bodyPr/>
        <a:lstStyle/>
        <a:p>
          <a:endParaRPr lang="nl-NL"/>
        </a:p>
      </dgm:t>
      <dgm:extLst/>
    </dgm:pt>
    <dgm:pt modelId="{B833EDD5-256B-4777-81F6-5D40F9260326}" type="pres">
      <dgm:prSet presAssocID="{0B8A27AB-5BC5-402E-B1C5-C13014B5F16B}" presName="spaceRect" presStyleCnt="0"/>
      <dgm:spPr/>
    </dgm:pt>
    <dgm:pt modelId="{A75DEB2E-4FCB-4400-8F44-174189FC198E}" type="pres">
      <dgm:prSet presAssocID="{0B8A27AB-5BC5-402E-B1C5-C13014B5F16B}" presName="parTx" presStyleLbl="revTx" presStyleIdx="4" presStyleCnt="5" custScaleX="106622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</dgm:ptLst>
  <dgm:cxnLst>
    <dgm:cxn modelId="{C90A6430-0FE8-4490-81AE-0DFE67211A63}" srcId="{2BB0F174-9873-43EE-B47D-1E6ADF138F1A}" destId="{5FDBF959-04F8-4663-9B62-12D94924058A}" srcOrd="0" destOrd="0" parTransId="{06629592-0D53-4E45-A699-AACE9781EAF2}" sibTransId="{5363B3B9-ADFC-4786-9C22-E193B5087C13}"/>
    <dgm:cxn modelId="{3426DA38-CF33-4FEA-90B4-7B63EEB6A937}" srcId="{2BB0F174-9873-43EE-B47D-1E6ADF138F1A}" destId="{0B8A27AB-5BC5-402E-B1C5-C13014B5F16B}" srcOrd="4" destOrd="0" parTransId="{FA088F65-B498-459B-93F7-DBBAFEA2E450}" sibTransId="{A01B1013-95B7-424C-AEDC-7F9E9700588E}"/>
    <dgm:cxn modelId="{629D906D-B3DC-4ADD-81B6-03EFBA4FBA3E}" srcId="{2BB0F174-9873-43EE-B47D-1E6ADF138F1A}" destId="{9FB2AAB7-DB18-4E22-B3D4-6849FF1A6229}" srcOrd="1" destOrd="0" parTransId="{BACAEFDA-F4C2-4206-96DB-ABAABB3CF80C}" sibTransId="{B25B48EB-DDD7-4A3B-B3FB-FAFDA25463D4}"/>
    <dgm:cxn modelId="{1F969BC1-7615-4453-B749-1D31D5143020}" type="presOf" srcId="{0B8A27AB-5BC5-402E-B1C5-C13014B5F16B}" destId="{A75DEB2E-4FCB-4400-8F44-174189FC198E}" srcOrd="0" destOrd="0" presId="urn:microsoft.com/office/officeart/2018/2/layout/IconVerticalSolidList"/>
    <dgm:cxn modelId="{DF0DEFD6-F0FB-46C2-94B6-161299D56D27}" type="presOf" srcId="{9A2BD5E8-9B0A-45EA-A71E-E7542B9F43A0}" destId="{70E63466-4822-4E52-81D8-BEA044C2C181}" srcOrd="0" destOrd="0" presId="urn:microsoft.com/office/officeart/2018/2/layout/IconVerticalSolidList"/>
    <dgm:cxn modelId="{775FF35F-7F50-4DC1-8B3D-4BD1BEBF04EB}" type="presOf" srcId="{5FDBF959-04F8-4663-9B62-12D94924058A}" destId="{57858F49-2F41-4DE2-8346-18B535D2B347}" srcOrd="0" destOrd="0" presId="urn:microsoft.com/office/officeart/2018/2/layout/IconVerticalSolidList"/>
    <dgm:cxn modelId="{3F0C9303-8E07-4BFB-8E4F-BEA22B787770}" type="presOf" srcId="{9D9693C4-F7D8-4232-9B70-D84283F57A0E}" destId="{F47E4404-C108-43EC-B80E-F793B99015FC}" srcOrd="0" destOrd="0" presId="urn:microsoft.com/office/officeart/2018/2/layout/IconVerticalSolidList"/>
    <dgm:cxn modelId="{3F85D020-7157-4FAD-9B90-EAC81FDA4F9E}" type="presOf" srcId="{2BB0F174-9873-43EE-B47D-1E6ADF138F1A}" destId="{EE787723-38B5-415B-B9FC-2CCAEAE891D9}" srcOrd="0" destOrd="0" presId="urn:microsoft.com/office/officeart/2018/2/layout/IconVerticalSolidList"/>
    <dgm:cxn modelId="{EE044253-9F00-4246-A4C7-5EE5097D0EE6}" type="presOf" srcId="{9FB2AAB7-DB18-4E22-B3D4-6849FF1A6229}" destId="{7A57D4A7-572C-43F3-A392-A0D6F1201ADC}" srcOrd="0" destOrd="0" presId="urn:microsoft.com/office/officeart/2018/2/layout/IconVerticalSolidList"/>
    <dgm:cxn modelId="{3200B2C4-5BCF-4A71-89C5-FAE9DFC31AF3}" srcId="{2BB0F174-9873-43EE-B47D-1E6ADF138F1A}" destId="{9D9693C4-F7D8-4232-9B70-D84283F57A0E}" srcOrd="3" destOrd="0" parTransId="{BE37B1C6-52C5-451D-8276-C5509F5A5483}" sibTransId="{654ED54A-EB85-432C-BDC7-860348C18409}"/>
    <dgm:cxn modelId="{0DD83725-242A-406B-9B88-FCFACB571F9C}" srcId="{2BB0F174-9873-43EE-B47D-1E6ADF138F1A}" destId="{9A2BD5E8-9B0A-45EA-A71E-E7542B9F43A0}" srcOrd="2" destOrd="0" parTransId="{CD28CBF1-4583-4A25-A00C-197A700330D8}" sibTransId="{1626A55A-8425-4E51-9BB3-DEC371BF258A}"/>
    <dgm:cxn modelId="{FF3D02FA-D641-4797-922F-3520909A8266}" type="presParOf" srcId="{EE787723-38B5-415B-B9FC-2CCAEAE891D9}" destId="{3808994F-3B99-4022-B57F-A9F7BF847F42}" srcOrd="0" destOrd="0" presId="urn:microsoft.com/office/officeart/2018/2/layout/IconVerticalSolidList"/>
    <dgm:cxn modelId="{C7F26D12-9D2A-4365-97F4-6DD63453ED07}" type="presParOf" srcId="{3808994F-3B99-4022-B57F-A9F7BF847F42}" destId="{E067E123-5518-4143-91D3-0ABA1FD29C9B}" srcOrd="0" destOrd="0" presId="urn:microsoft.com/office/officeart/2018/2/layout/IconVerticalSolidList"/>
    <dgm:cxn modelId="{5BD9DAEB-1C14-4AED-868D-6951EB7AA3E1}" type="presParOf" srcId="{3808994F-3B99-4022-B57F-A9F7BF847F42}" destId="{2AA70F68-4728-4A6B-9127-C80DEF4816BF}" srcOrd="1" destOrd="0" presId="urn:microsoft.com/office/officeart/2018/2/layout/IconVerticalSolidList"/>
    <dgm:cxn modelId="{0DC6B083-3C9E-45DB-AB11-EE557E9904BE}" type="presParOf" srcId="{3808994F-3B99-4022-B57F-A9F7BF847F42}" destId="{EBA29EE2-7EA3-45C4-8A45-961317D64709}" srcOrd="2" destOrd="0" presId="urn:microsoft.com/office/officeart/2018/2/layout/IconVerticalSolidList"/>
    <dgm:cxn modelId="{5118D5BD-BD71-4AB8-B4B1-8B7FB34F81C3}" type="presParOf" srcId="{3808994F-3B99-4022-B57F-A9F7BF847F42}" destId="{57858F49-2F41-4DE2-8346-18B535D2B347}" srcOrd="3" destOrd="0" presId="urn:microsoft.com/office/officeart/2018/2/layout/IconVerticalSolidList"/>
    <dgm:cxn modelId="{7996C145-666F-445D-915B-27ACBEB4085B}" type="presParOf" srcId="{EE787723-38B5-415B-B9FC-2CCAEAE891D9}" destId="{CCCF0235-3351-4B1A-9DEB-70EAC6F7C764}" srcOrd="1" destOrd="0" presId="urn:microsoft.com/office/officeart/2018/2/layout/IconVerticalSolidList"/>
    <dgm:cxn modelId="{4FEB5195-22FA-4BDF-8045-EFD4F60C0E42}" type="presParOf" srcId="{EE787723-38B5-415B-B9FC-2CCAEAE891D9}" destId="{8F250A3E-1CCB-48F7-AE83-F52BF8F1D3D8}" srcOrd="2" destOrd="0" presId="urn:microsoft.com/office/officeart/2018/2/layout/IconVerticalSolidList"/>
    <dgm:cxn modelId="{757A53FE-E865-4CFC-B1CD-F22B4D11FE3C}" type="presParOf" srcId="{8F250A3E-1CCB-48F7-AE83-F52BF8F1D3D8}" destId="{56C055D0-F173-4FFF-9F1B-A51222E5F319}" srcOrd="0" destOrd="0" presId="urn:microsoft.com/office/officeart/2018/2/layout/IconVerticalSolidList"/>
    <dgm:cxn modelId="{052C2DF3-AD26-4F12-8813-7B1DEE3A117F}" type="presParOf" srcId="{8F250A3E-1CCB-48F7-AE83-F52BF8F1D3D8}" destId="{DA4DFEAD-CB11-4C2C-BA9A-AA000000C552}" srcOrd="1" destOrd="0" presId="urn:microsoft.com/office/officeart/2018/2/layout/IconVerticalSolidList"/>
    <dgm:cxn modelId="{80B45D22-9E1C-48D7-AB72-D45856CECAD6}" type="presParOf" srcId="{8F250A3E-1CCB-48F7-AE83-F52BF8F1D3D8}" destId="{C72ACCA3-74A6-4DEF-BE90-B5A434A3EF79}" srcOrd="2" destOrd="0" presId="urn:microsoft.com/office/officeart/2018/2/layout/IconVerticalSolidList"/>
    <dgm:cxn modelId="{72F4B068-6F71-4F92-8FD5-5FE5BA708109}" type="presParOf" srcId="{8F250A3E-1CCB-48F7-AE83-F52BF8F1D3D8}" destId="{7A57D4A7-572C-43F3-A392-A0D6F1201ADC}" srcOrd="3" destOrd="0" presId="urn:microsoft.com/office/officeart/2018/2/layout/IconVerticalSolidList"/>
    <dgm:cxn modelId="{D958DBA1-02CC-47BB-8D1D-1A1DD7BD8537}" type="presParOf" srcId="{EE787723-38B5-415B-B9FC-2CCAEAE891D9}" destId="{E7D52D25-34CA-44C3-A6F9-35CA0257899E}" srcOrd="3" destOrd="0" presId="urn:microsoft.com/office/officeart/2018/2/layout/IconVerticalSolidList"/>
    <dgm:cxn modelId="{3AE50784-98F7-4D38-B522-3AB323DC9E61}" type="presParOf" srcId="{EE787723-38B5-415B-B9FC-2CCAEAE891D9}" destId="{674C347E-3500-4ED0-B465-65B2DF3616CE}" srcOrd="4" destOrd="0" presId="urn:microsoft.com/office/officeart/2018/2/layout/IconVerticalSolidList"/>
    <dgm:cxn modelId="{F1AE0ABA-1613-40B3-9C49-0BAD82178B83}" type="presParOf" srcId="{674C347E-3500-4ED0-B465-65B2DF3616CE}" destId="{3F26CAB4-C3F7-47ED-9701-9D1410D76DAB}" srcOrd="0" destOrd="0" presId="urn:microsoft.com/office/officeart/2018/2/layout/IconVerticalSolidList"/>
    <dgm:cxn modelId="{50D79981-68D5-49BB-A801-B097A5C4004C}" type="presParOf" srcId="{674C347E-3500-4ED0-B465-65B2DF3616CE}" destId="{78455228-C791-4326-BC23-A171908F6D57}" srcOrd="1" destOrd="0" presId="urn:microsoft.com/office/officeart/2018/2/layout/IconVerticalSolidList"/>
    <dgm:cxn modelId="{60C831B5-C8C1-43F4-B0A2-4B65339EE7F3}" type="presParOf" srcId="{674C347E-3500-4ED0-B465-65B2DF3616CE}" destId="{47BB2E60-6A91-4C41-80D8-05D80797E0B8}" srcOrd="2" destOrd="0" presId="urn:microsoft.com/office/officeart/2018/2/layout/IconVerticalSolidList"/>
    <dgm:cxn modelId="{205868E5-6F22-46F8-8448-2AB623814CFA}" type="presParOf" srcId="{674C347E-3500-4ED0-B465-65B2DF3616CE}" destId="{70E63466-4822-4E52-81D8-BEA044C2C181}" srcOrd="3" destOrd="0" presId="urn:microsoft.com/office/officeart/2018/2/layout/IconVerticalSolidList"/>
    <dgm:cxn modelId="{E8A18D06-71DD-4833-A4B0-C8B7E9199FAD}" type="presParOf" srcId="{EE787723-38B5-415B-B9FC-2CCAEAE891D9}" destId="{ABAC0478-3A27-44AA-A945-38A5226EFE9B}" srcOrd="5" destOrd="0" presId="urn:microsoft.com/office/officeart/2018/2/layout/IconVerticalSolidList"/>
    <dgm:cxn modelId="{C3F0E5A0-9259-42CF-BA13-6A406F5C2453}" type="presParOf" srcId="{EE787723-38B5-415B-B9FC-2CCAEAE891D9}" destId="{4AC9B33B-D9D0-4949-9B24-D3AA1A94AC27}" srcOrd="6" destOrd="0" presId="urn:microsoft.com/office/officeart/2018/2/layout/IconVerticalSolidList"/>
    <dgm:cxn modelId="{B412DD88-BFAF-4951-B0AA-152A33FC99FC}" type="presParOf" srcId="{4AC9B33B-D9D0-4949-9B24-D3AA1A94AC27}" destId="{5F72856C-3BE7-4845-A2C0-CB9507AF7081}" srcOrd="0" destOrd="0" presId="urn:microsoft.com/office/officeart/2018/2/layout/IconVerticalSolidList"/>
    <dgm:cxn modelId="{14E1A202-4845-4AAA-998E-6E5D56CDDE9D}" type="presParOf" srcId="{4AC9B33B-D9D0-4949-9B24-D3AA1A94AC27}" destId="{F4B04D37-F6C3-4BE5-B904-3F5970F8CC32}" srcOrd="1" destOrd="0" presId="urn:microsoft.com/office/officeart/2018/2/layout/IconVerticalSolidList"/>
    <dgm:cxn modelId="{1FB09DB2-EEFC-4169-B80A-1AEBE5CF14D8}" type="presParOf" srcId="{4AC9B33B-D9D0-4949-9B24-D3AA1A94AC27}" destId="{0DCA0F99-9618-4B7C-B398-388A78160D15}" srcOrd="2" destOrd="0" presId="urn:microsoft.com/office/officeart/2018/2/layout/IconVerticalSolidList"/>
    <dgm:cxn modelId="{7A51140A-5C21-40D8-A76A-C7E07306868D}" type="presParOf" srcId="{4AC9B33B-D9D0-4949-9B24-D3AA1A94AC27}" destId="{F47E4404-C108-43EC-B80E-F793B99015FC}" srcOrd="3" destOrd="0" presId="urn:microsoft.com/office/officeart/2018/2/layout/IconVerticalSolidList"/>
    <dgm:cxn modelId="{610D82B1-5F9C-4EF0-A84F-120DF839EE00}" type="presParOf" srcId="{EE787723-38B5-415B-B9FC-2CCAEAE891D9}" destId="{2CD1AF74-7C6C-4FFA-98C8-1E9F8CCB1C78}" srcOrd="7" destOrd="0" presId="urn:microsoft.com/office/officeart/2018/2/layout/IconVerticalSolidList"/>
    <dgm:cxn modelId="{63E50813-69E3-42B6-957F-B4DE5FB47D3A}" type="presParOf" srcId="{EE787723-38B5-415B-B9FC-2CCAEAE891D9}" destId="{E74F127F-6472-4364-8CBE-E0D5AB82B580}" srcOrd="8" destOrd="0" presId="urn:microsoft.com/office/officeart/2018/2/layout/IconVerticalSolidList"/>
    <dgm:cxn modelId="{2D0FD7AD-A857-4C60-B290-A6052CF9C661}" type="presParOf" srcId="{E74F127F-6472-4364-8CBE-E0D5AB82B580}" destId="{8E843073-D163-4433-B435-70B06C38BA57}" srcOrd="0" destOrd="0" presId="urn:microsoft.com/office/officeart/2018/2/layout/IconVerticalSolidList"/>
    <dgm:cxn modelId="{649F91C5-59CD-4DD6-9C91-7744EC10B1B2}" type="presParOf" srcId="{E74F127F-6472-4364-8CBE-E0D5AB82B580}" destId="{5963F04C-C286-4ACE-9643-0F9EF7357FF6}" srcOrd="1" destOrd="0" presId="urn:microsoft.com/office/officeart/2018/2/layout/IconVerticalSolidList"/>
    <dgm:cxn modelId="{11CD2F1A-3AA4-4FDA-B420-19A110D3F5B6}" type="presParOf" srcId="{E74F127F-6472-4364-8CBE-E0D5AB82B580}" destId="{B833EDD5-256B-4777-81F6-5D40F9260326}" srcOrd="2" destOrd="0" presId="urn:microsoft.com/office/officeart/2018/2/layout/IconVerticalSolidList"/>
    <dgm:cxn modelId="{B2A7BB03-E55E-47D8-A2A1-C58EA5D5CF6D}" type="presParOf" srcId="{E74F127F-6472-4364-8CBE-E0D5AB82B580}" destId="{A75DEB2E-4FCB-4400-8F44-174189FC19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A01EEC-7928-4B64-A5CC-FDD01AF7900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681DC79-8260-4C2A-A1B8-09A165E7AAB0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44% familielid</a:t>
          </a:r>
          <a:endParaRPr lang="en-US"/>
        </a:p>
      </dgm:t>
    </dgm:pt>
    <dgm:pt modelId="{175022FF-C8E1-4061-8D13-257B2BB8CB22}" type="parTrans" cxnId="{75F8D8B1-F05C-45D8-A937-B059B434362F}">
      <dgm:prSet/>
      <dgm:spPr/>
      <dgm:t>
        <a:bodyPr/>
        <a:lstStyle/>
        <a:p>
          <a:endParaRPr lang="en-US"/>
        </a:p>
      </dgm:t>
    </dgm:pt>
    <dgm:pt modelId="{2F403EB4-14DB-4190-82E2-017771C7FE5B}" type="sibTrans" cxnId="{75F8D8B1-F05C-45D8-A937-B059B434362F}">
      <dgm:prSet/>
      <dgm:spPr/>
      <dgm:t>
        <a:bodyPr/>
        <a:lstStyle/>
        <a:p>
          <a:endParaRPr lang="en-US"/>
        </a:p>
      </dgm:t>
    </dgm:pt>
    <dgm:pt modelId="{8B69AD20-D834-4F7F-B730-6343A668D2B2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17% vriend van de jongere</a:t>
          </a:r>
          <a:endParaRPr lang="en-US"/>
        </a:p>
      </dgm:t>
    </dgm:pt>
    <dgm:pt modelId="{F1917602-FFB5-4FCB-B510-686A6F2A816E}" type="parTrans" cxnId="{4B1A2C88-558A-41C5-850F-5462212A9909}">
      <dgm:prSet/>
      <dgm:spPr/>
      <dgm:t>
        <a:bodyPr/>
        <a:lstStyle/>
        <a:p>
          <a:endParaRPr lang="en-US"/>
        </a:p>
      </dgm:t>
    </dgm:pt>
    <dgm:pt modelId="{66F36C39-1DDA-4FA1-8A7E-07C23709497F}" type="sibTrans" cxnId="{4B1A2C88-558A-41C5-850F-5462212A9909}">
      <dgm:prSet/>
      <dgm:spPr/>
      <dgm:t>
        <a:bodyPr/>
        <a:lstStyle/>
        <a:p>
          <a:endParaRPr lang="en-US"/>
        </a:p>
      </dgm:t>
    </dgm:pt>
    <dgm:pt modelId="{CCD6CAF5-B8EA-43B5-92A5-6ECDFC6514F2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12 % vriend van de ouders </a:t>
          </a:r>
          <a:endParaRPr lang="en-US"/>
        </a:p>
      </dgm:t>
    </dgm:pt>
    <dgm:pt modelId="{5C7A230A-CC63-4FCE-8D88-80025CC9361D}" type="parTrans" cxnId="{5841F285-9B3F-49A1-91E3-1CF5B345CD0E}">
      <dgm:prSet/>
      <dgm:spPr/>
      <dgm:t>
        <a:bodyPr/>
        <a:lstStyle/>
        <a:p>
          <a:endParaRPr lang="en-US"/>
        </a:p>
      </dgm:t>
    </dgm:pt>
    <dgm:pt modelId="{866CF7AF-5FE4-453B-ADDE-66C5D91C36A5}" type="sibTrans" cxnId="{5841F285-9B3F-49A1-91E3-1CF5B345CD0E}">
      <dgm:prSet/>
      <dgm:spPr/>
      <dgm:t>
        <a:bodyPr/>
        <a:lstStyle/>
        <a:p>
          <a:endParaRPr lang="en-US"/>
        </a:p>
      </dgm:t>
    </dgm:pt>
    <dgm:pt modelId="{A4D84860-5E2B-42CA-88A5-C70BE2C215C7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10 % kennis </a:t>
          </a:r>
          <a:endParaRPr lang="en-US"/>
        </a:p>
      </dgm:t>
    </dgm:pt>
    <dgm:pt modelId="{B57BB3FA-3E7E-4ADA-A909-578791BD1143}" type="parTrans" cxnId="{69FA32FA-BE6A-4E01-AD91-C7AE715316E2}">
      <dgm:prSet/>
      <dgm:spPr/>
      <dgm:t>
        <a:bodyPr/>
        <a:lstStyle/>
        <a:p>
          <a:endParaRPr lang="en-US"/>
        </a:p>
      </dgm:t>
    </dgm:pt>
    <dgm:pt modelId="{D37F5FC3-C43A-4630-B1D7-52B9981949D3}" type="sibTrans" cxnId="{69FA32FA-BE6A-4E01-AD91-C7AE715316E2}">
      <dgm:prSet/>
      <dgm:spPr/>
      <dgm:t>
        <a:bodyPr/>
        <a:lstStyle/>
        <a:p>
          <a:endParaRPr lang="en-US"/>
        </a:p>
      </dgm:t>
    </dgm:pt>
    <dgm:pt modelId="{773C6581-EF99-4CE3-BC3B-8A0BAADB1D5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5% buur </a:t>
          </a:r>
          <a:endParaRPr lang="en-US"/>
        </a:p>
      </dgm:t>
    </dgm:pt>
    <dgm:pt modelId="{05B7C18E-9F63-4EF9-8A2C-298F1A50F987}" type="parTrans" cxnId="{4D212857-A8D4-461F-AA3C-1F305D200D58}">
      <dgm:prSet/>
      <dgm:spPr/>
      <dgm:t>
        <a:bodyPr/>
        <a:lstStyle/>
        <a:p>
          <a:endParaRPr lang="en-US"/>
        </a:p>
      </dgm:t>
    </dgm:pt>
    <dgm:pt modelId="{232B34CE-05BD-4A85-8D8B-113440075915}" type="sibTrans" cxnId="{4D212857-A8D4-461F-AA3C-1F305D200D58}">
      <dgm:prSet/>
      <dgm:spPr/>
      <dgm:t>
        <a:bodyPr/>
        <a:lstStyle/>
        <a:p>
          <a:endParaRPr lang="en-US"/>
        </a:p>
      </dgm:t>
    </dgm:pt>
    <dgm:pt modelId="{B40C41F0-1A36-4157-8426-BF6464F053DA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61%  sociaal-emotionele ondersteuning </a:t>
          </a:r>
          <a:endParaRPr lang="en-US"/>
        </a:p>
      </dgm:t>
    </dgm:pt>
    <dgm:pt modelId="{729466E5-31E4-401D-A4FB-22CA81E6F9F2}" type="parTrans" cxnId="{1AD90C56-7140-4DA3-90F5-FD9561571386}">
      <dgm:prSet/>
      <dgm:spPr/>
      <dgm:t>
        <a:bodyPr/>
        <a:lstStyle/>
        <a:p>
          <a:endParaRPr lang="en-US"/>
        </a:p>
      </dgm:t>
    </dgm:pt>
    <dgm:pt modelId="{D04DC02F-4F0F-48AE-968E-CC082F8E9309}" type="sibTrans" cxnId="{1AD90C56-7140-4DA3-90F5-FD9561571386}">
      <dgm:prSet/>
      <dgm:spPr/>
      <dgm:t>
        <a:bodyPr/>
        <a:lstStyle/>
        <a:p>
          <a:endParaRPr lang="en-US"/>
        </a:p>
      </dgm:t>
    </dgm:pt>
    <dgm:pt modelId="{7ADFCF12-963B-44BC-A386-ED9CD775D153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21%  praktische hulp </a:t>
          </a:r>
          <a:endParaRPr lang="en-US"/>
        </a:p>
      </dgm:t>
    </dgm:pt>
    <dgm:pt modelId="{5C9DF7B9-67FB-4A93-B67E-02A40BF8399C}" type="parTrans" cxnId="{0C0C62DC-4363-4E27-B4A3-3E6DF5BF5877}">
      <dgm:prSet/>
      <dgm:spPr/>
      <dgm:t>
        <a:bodyPr/>
        <a:lstStyle/>
        <a:p>
          <a:endParaRPr lang="en-US"/>
        </a:p>
      </dgm:t>
    </dgm:pt>
    <dgm:pt modelId="{ADCFE523-E664-487D-9CA9-591D634069E9}" type="sibTrans" cxnId="{0C0C62DC-4363-4E27-B4A3-3E6DF5BF5877}">
      <dgm:prSet/>
      <dgm:spPr/>
      <dgm:t>
        <a:bodyPr/>
        <a:lstStyle/>
        <a:p>
          <a:endParaRPr lang="en-US"/>
        </a:p>
      </dgm:t>
    </dgm:pt>
    <dgm:pt modelId="{E716459D-AEF2-4C69-A017-E306D0F01EB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18 % begeleiding en advies </a:t>
          </a:r>
          <a:endParaRPr lang="en-US"/>
        </a:p>
      </dgm:t>
    </dgm:pt>
    <dgm:pt modelId="{D37EDF2B-D403-44DB-B8DA-6DDAE5CE504D}" type="parTrans" cxnId="{8E8EF37F-7036-4CF7-BDC7-976F44336EDE}">
      <dgm:prSet/>
      <dgm:spPr/>
      <dgm:t>
        <a:bodyPr/>
        <a:lstStyle/>
        <a:p>
          <a:endParaRPr lang="en-US"/>
        </a:p>
      </dgm:t>
    </dgm:pt>
    <dgm:pt modelId="{A2A2D465-A3D9-4218-B4D4-834DC25BF3E9}" type="sibTrans" cxnId="{8E8EF37F-7036-4CF7-BDC7-976F44336EDE}">
      <dgm:prSet/>
      <dgm:spPr/>
      <dgm:t>
        <a:bodyPr/>
        <a:lstStyle/>
        <a:p>
          <a:endParaRPr lang="en-US"/>
        </a:p>
      </dgm:t>
    </dgm:pt>
    <dgm:pt modelId="{808F44A1-6A66-4EC0-8E0D-4687AAACBFDA}" type="pres">
      <dgm:prSet presAssocID="{13A01EEC-7928-4B64-A5CC-FDD01AF790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A397D77-648A-48FD-9E75-EB62EC45F0C4}" type="pres">
      <dgm:prSet presAssocID="{1681DC79-8260-4C2A-A1B8-09A165E7AAB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6EC89BB-0BC0-4F4B-9511-021B7DCE07B2}" type="pres">
      <dgm:prSet presAssocID="{2F403EB4-14DB-4190-82E2-017771C7FE5B}" presName="spacer" presStyleCnt="0"/>
      <dgm:spPr/>
    </dgm:pt>
    <dgm:pt modelId="{5FB595FC-3967-45CB-AD36-DCEA6C28F374}" type="pres">
      <dgm:prSet presAssocID="{8B69AD20-D834-4F7F-B730-6343A668D2B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EFAD4CF-5C23-416B-939E-D4C8DEC9AA51}" type="pres">
      <dgm:prSet presAssocID="{66F36C39-1DDA-4FA1-8A7E-07C23709497F}" presName="spacer" presStyleCnt="0"/>
      <dgm:spPr/>
    </dgm:pt>
    <dgm:pt modelId="{C2B7E9F2-DEED-4DB5-83D4-A70B79C126AA}" type="pres">
      <dgm:prSet presAssocID="{CCD6CAF5-B8EA-43B5-92A5-6ECDFC6514F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A0AAAEE-C804-4286-962D-140807B67066}" type="pres">
      <dgm:prSet presAssocID="{866CF7AF-5FE4-453B-ADDE-66C5D91C36A5}" presName="spacer" presStyleCnt="0"/>
      <dgm:spPr/>
    </dgm:pt>
    <dgm:pt modelId="{74A6D485-7DFA-4668-B2D7-2C5046712ADC}" type="pres">
      <dgm:prSet presAssocID="{A4D84860-5E2B-42CA-88A5-C70BE2C215C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17AFA76-6FC4-4428-8CB8-EC8C006A3ECC}" type="pres">
      <dgm:prSet presAssocID="{D37F5FC3-C43A-4630-B1D7-52B9981949D3}" presName="spacer" presStyleCnt="0"/>
      <dgm:spPr/>
    </dgm:pt>
    <dgm:pt modelId="{30A5C816-F9B9-4E87-AF95-35472DC5F8C4}" type="pres">
      <dgm:prSet presAssocID="{773C6581-EF99-4CE3-BC3B-8A0BAADB1D5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753B210-C171-42D2-B4DE-2020FF33D408}" type="pres">
      <dgm:prSet presAssocID="{773C6581-EF99-4CE3-BC3B-8A0BAADB1D5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1F33554-1C6C-423A-9C85-6D42C9A99F04}" type="presOf" srcId="{1681DC79-8260-4C2A-A1B8-09A165E7AAB0}" destId="{EA397D77-648A-48FD-9E75-EB62EC45F0C4}" srcOrd="0" destOrd="0" presId="urn:microsoft.com/office/officeart/2005/8/layout/vList2"/>
    <dgm:cxn modelId="{0523281B-4BEB-43EA-BD7E-CA3B8E846A07}" type="presOf" srcId="{773C6581-EF99-4CE3-BC3B-8A0BAADB1D5C}" destId="{30A5C816-F9B9-4E87-AF95-35472DC5F8C4}" srcOrd="0" destOrd="0" presId="urn:microsoft.com/office/officeart/2005/8/layout/vList2"/>
    <dgm:cxn modelId="{69FA32FA-BE6A-4E01-AD91-C7AE715316E2}" srcId="{13A01EEC-7928-4B64-A5CC-FDD01AF7900E}" destId="{A4D84860-5E2B-42CA-88A5-C70BE2C215C7}" srcOrd="3" destOrd="0" parTransId="{B57BB3FA-3E7E-4ADA-A909-578791BD1143}" sibTransId="{D37F5FC3-C43A-4630-B1D7-52B9981949D3}"/>
    <dgm:cxn modelId="{1B308C67-53D3-4DDE-AD3C-E3F82D66A697}" type="presOf" srcId="{B40C41F0-1A36-4157-8426-BF6464F053DA}" destId="{F753B210-C171-42D2-B4DE-2020FF33D408}" srcOrd="0" destOrd="0" presId="urn:microsoft.com/office/officeart/2005/8/layout/vList2"/>
    <dgm:cxn modelId="{FEE9DF38-E639-4093-8CF1-A89F8296AEBC}" type="presOf" srcId="{E716459D-AEF2-4C69-A017-E306D0F01EBD}" destId="{F753B210-C171-42D2-B4DE-2020FF33D408}" srcOrd="0" destOrd="2" presId="urn:microsoft.com/office/officeart/2005/8/layout/vList2"/>
    <dgm:cxn modelId="{75F8D8B1-F05C-45D8-A937-B059B434362F}" srcId="{13A01EEC-7928-4B64-A5CC-FDD01AF7900E}" destId="{1681DC79-8260-4C2A-A1B8-09A165E7AAB0}" srcOrd="0" destOrd="0" parTransId="{175022FF-C8E1-4061-8D13-257B2BB8CB22}" sibTransId="{2F403EB4-14DB-4190-82E2-017771C7FE5B}"/>
    <dgm:cxn modelId="{1EC871C6-0921-40CB-9258-4EBC6F6B9D22}" type="presOf" srcId="{A4D84860-5E2B-42CA-88A5-C70BE2C215C7}" destId="{74A6D485-7DFA-4668-B2D7-2C5046712ADC}" srcOrd="0" destOrd="0" presId="urn:microsoft.com/office/officeart/2005/8/layout/vList2"/>
    <dgm:cxn modelId="{0C0C62DC-4363-4E27-B4A3-3E6DF5BF5877}" srcId="{773C6581-EF99-4CE3-BC3B-8A0BAADB1D5C}" destId="{7ADFCF12-963B-44BC-A386-ED9CD775D153}" srcOrd="1" destOrd="0" parTransId="{5C9DF7B9-67FB-4A93-B67E-02A40BF8399C}" sibTransId="{ADCFE523-E664-487D-9CA9-591D634069E9}"/>
    <dgm:cxn modelId="{8E8EF37F-7036-4CF7-BDC7-976F44336EDE}" srcId="{773C6581-EF99-4CE3-BC3B-8A0BAADB1D5C}" destId="{E716459D-AEF2-4C69-A017-E306D0F01EBD}" srcOrd="2" destOrd="0" parTransId="{D37EDF2B-D403-44DB-B8DA-6DDAE5CE504D}" sibTransId="{A2A2D465-A3D9-4218-B4D4-834DC25BF3E9}"/>
    <dgm:cxn modelId="{5841F285-9B3F-49A1-91E3-1CF5B345CD0E}" srcId="{13A01EEC-7928-4B64-A5CC-FDD01AF7900E}" destId="{CCD6CAF5-B8EA-43B5-92A5-6ECDFC6514F2}" srcOrd="2" destOrd="0" parTransId="{5C7A230A-CC63-4FCE-8D88-80025CC9361D}" sibTransId="{866CF7AF-5FE4-453B-ADDE-66C5D91C36A5}"/>
    <dgm:cxn modelId="{4B1A2C88-558A-41C5-850F-5462212A9909}" srcId="{13A01EEC-7928-4B64-A5CC-FDD01AF7900E}" destId="{8B69AD20-D834-4F7F-B730-6343A668D2B2}" srcOrd="1" destOrd="0" parTransId="{F1917602-FFB5-4FCB-B510-686A6F2A816E}" sibTransId="{66F36C39-1DDA-4FA1-8A7E-07C23709497F}"/>
    <dgm:cxn modelId="{B9CE1E61-1F0E-4CD0-B56A-C15DC8D40932}" type="presOf" srcId="{8B69AD20-D834-4F7F-B730-6343A668D2B2}" destId="{5FB595FC-3967-45CB-AD36-DCEA6C28F374}" srcOrd="0" destOrd="0" presId="urn:microsoft.com/office/officeart/2005/8/layout/vList2"/>
    <dgm:cxn modelId="{E38B5D62-C20B-4138-8CDF-7CBFD0062015}" type="presOf" srcId="{13A01EEC-7928-4B64-A5CC-FDD01AF7900E}" destId="{808F44A1-6A66-4EC0-8E0D-4687AAACBFDA}" srcOrd="0" destOrd="0" presId="urn:microsoft.com/office/officeart/2005/8/layout/vList2"/>
    <dgm:cxn modelId="{4C1F6D82-22B6-492C-8F49-9EE7CE62F34E}" type="presOf" srcId="{7ADFCF12-963B-44BC-A386-ED9CD775D153}" destId="{F753B210-C171-42D2-B4DE-2020FF33D408}" srcOrd="0" destOrd="1" presId="urn:microsoft.com/office/officeart/2005/8/layout/vList2"/>
    <dgm:cxn modelId="{1AD90C56-7140-4DA3-90F5-FD9561571386}" srcId="{773C6581-EF99-4CE3-BC3B-8A0BAADB1D5C}" destId="{B40C41F0-1A36-4157-8426-BF6464F053DA}" srcOrd="0" destOrd="0" parTransId="{729466E5-31E4-401D-A4FB-22CA81E6F9F2}" sibTransId="{D04DC02F-4F0F-48AE-968E-CC082F8E9309}"/>
    <dgm:cxn modelId="{B0EE2508-AADC-45F9-B55C-3F44C3A6E1A7}" type="presOf" srcId="{CCD6CAF5-B8EA-43B5-92A5-6ECDFC6514F2}" destId="{C2B7E9F2-DEED-4DB5-83D4-A70B79C126AA}" srcOrd="0" destOrd="0" presId="urn:microsoft.com/office/officeart/2005/8/layout/vList2"/>
    <dgm:cxn modelId="{4D212857-A8D4-461F-AA3C-1F305D200D58}" srcId="{13A01EEC-7928-4B64-A5CC-FDD01AF7900E}" destId="{773C6581-EF99-4CE3-BC3B-8A0BAADB1D5C}" srcOrd="4" destOrd="0" parTransId="{05B7C18E-9F63-4EF9-8A2C-298F1A50F987}" sibTransId="{232B34CE-05BD-4A85-8D8B-113440075915}"/>
    <dgm:cxn modelId="{17E563BC-D241-4654-93B2-D91962809BE5}" type="presParOf" srcId="{808F44A1-6A66-4EC0-8E0D-4687AAACBFDA}" destId="{EA397D77-648A-48FD-9E75-EB62EC45F0C4}" srcOrd="0" destOrd="0" presId="urn:microsoft.com/office/officeart/2005/8/layout/vList2"/>
    <dgm:cxn modelId="{6AEC9FFF-1EF5-4CB5-A11A-FC2CE2567709}" type="presParOf" srcId="{808F44A1-6A66-4EC0-8E0D-4687AAACBFDA}" destId="{16EC89BB-0BC0-4F4B-9511-021B7DCE07B2}" srcOrd="1" destOrd="0" presId="urn:microsoft.com/office/officeart/2005/8/layout/vList2"/>
    <dgm:cxn modelId="{0E4D07FB-72D4-48D1-99B4-E505DA0B09E6}" type="presParOf" srcId="{808F44A1-6A66-4EC0-8E0D-4687AAACBFDA}" destId="{5FB595FC-3967-45CB-AD36-DCEA6C28F374}" srcOrd="2" destOrd="0" presId="urn:microsoft.com/office/officeart/2005/8/layout/vList2"/>
    <dgm:cxn modelId="{F36A7F8C-5698-419F-9146-B187E7AA205B}" type="presParOf" srcId="{808F44A1-6A66-4EC0-8E0D-4687AAACBFDA}" destId="{5EFAD4CF-5C23-416B-939E-D4C8DEC9AA51}" srcOrd="3" destOrd="0" presId="urn:microsoft.com/office/officeart/2005/8/layout/vList2"/>
    <dgm:cxn modelId="{B6615E5F-C945-4480-888A-4AA43E94296C}" type="presParOf" srcId="{808F44A1-6A66-4EC0-8E0D-4687AAACBFDA}" destId="{C2B7E9F2-DEED-4DB5-83D4-A70B79C126AA}" srcOrd="4" destOrd="0" presId="urn:microsoft.com/office/officeart/2005/8/layout/vList2"/>
    <dgm:cxn modelId="{C26DBBD7-AD7A-495C-8518-DB99599DB3E4}" type="presParOf" srcId="{808F44A1-6A66-4EC0-8E0D-4687AAACBFDA}" destId="{CA0AAAEE-C804-4286-962D-140807B67066}" srcOrd="5" destOrd="0" presId="urn:microsoft.com/office/officeart/2005/8/layout/vList2"/>
    <dgm:cxn modelId="{D3E5EA78-3DE0-4EE9-AC76-D5C4B70F8D2F}" type="presParOf" srcId="{808F44A1-6A66-4EC0-8E0D-4687AAACBFDA}" destId="{74A6D485-7DFA-4668-B2D7-2C5046712ADC}" srcOrd="6" destOrd="0" presId="urn:microsoft.com/office/officeart/2005/8/layout/vList2"/>
    <dgm:cxn modelId="{91169B0F-6D82-402F-AAA3-9E0BD4D8166C}" type="presParOf" srcId="{808F44A1-6A66-4EC0-8E0D-4687AAACBFDA}" destId="{E17AFA76-6FC4-4428-8CB8-EC8C006A3ECC}" srcOrd="7" destOrd="0" presId="urn:microsoft.com/office/officeart/2005/8/layout/vList2"/>
    <dgm:cxn modelId="{D0DE8B89-FD54-4D60-895A-65C9C6C1E8C6}" type="presParOf" srcId="{808F44A1-6A66-4EC0-8E0D-4687AAACBFDA}" destId="{30A5C816-F9B9-4E87-AF95-35472DC5F8C4}" srcOrd="8" destOrd="0" presId="urn:microsoft.com/office/officeart/2005/8/layout/vList2"/>
    <dgm:cxn modelId="{B27EF4E7-8B4B-4958-A210-0FFEEC2BFF16}" type="presParOf" srcId="{808F44A1-6A66-4EC0-8E0D-4687AAACBFDA}" destId="{F753B210-C171-42D2-B4DE-2020FF33D40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7E123-5518-4143-91D3-0ABA1FD29C9B}">
      <dsp:nvSpPr>
        <dsp:cNvPr id="0" name=""/>
        <dsp:cNvSpPr/>
      </dsp:nvSpPr>
      <dsp:spPr>
        <a:xfrm>
          <a:off x="-67675" y="111154"/>
          <a:ext cx="6513603" cy="11907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A70F68-4728-4A6B-9127-C80DEF4816BF}">
      <dsp:nvSpPr>
        <dsp:cNvPr id="0" name=""/>
        <dsp:cNvSpPr/>
      </dsp:nvSpPr>
      <dsp:spPr>
        <a:xfrm>
          <a:off x="153871" y="505134"/>
          <a:ext cx="403599" cy="402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58F49-2F41-4DE2-8346-18B535D2B347}">
      <dsp:nvSpPr>
        <dsp:cNvPr id="0" name=""/>
        <dsp:cNvSpPr/>
      </dsp:nvSpPr>
      <dsp:spPr>
        <a:xfrm>
          <a:off x="775408" y="340347"/>
          <a:ext cx="5603644" cy="85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92" tIns="90792" rIns="90792" bIns="9079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b="0" kern="1200" dirty="0"/>
            <a:t>Natuurlijke mentoren geven jongeren het gevoel </a:t>
          </a:r>
          <a:r>
            <a:rPr lang="nl-NL" sz="1800" kern="1200" dirty="0"/>
            <a:t>belangrijk</a:t>
          </a:r>
          <a:r>
            <a:rPr lang="nl-NL" sz="1800" b="0" kern="1200" dirty="0"/>
            <a:t> te zijn; ‘jij doet er toe’ </a:t>
          </a:r>
          <a:endParaRPr lang="en-US" sz="1800" kern="1200" dirty="0"/>
        </a:p>
      </dsp:txBody>
      <dsp:txXfrm>
        <a:off x="775408" y="340347"/>
        <a:ext cx="5603644" cy="857880"/>
      </dsp:txXfrm>
    </dsp:sp>
    <dsp:sp modelId="{56C055D0-F173-4FFF-9F1B-A51222E5F319}">
      <dsp:nvSpPr>
        <dsp:cNvPr id="0" name=""/>
        <dsp:cNvSpPr/>
      </dsp:nvSpPr>
      <dsp:spPr>
        <a:xfrm>
          <a:off x="-67675" y="1607867"/>
          <a:ext cx="6513603" cy="7323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DFEAD-CB11-4C2C-BA9A-AA000000C552}">
      <dsp:nvSpPr>
        <dsp:cNvPr id="0" name=""/>
        <dsp:cNvSpPr/>
      </dsp:nvSpPr>
      <dsp:spPr>
        <a:xfrm>
          <a:off x="153871" y="1772654"/>
          <a:ext cx="403599" cy="402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7D4A7-572C-43F3-A392-A0D6F1201ADC}">
      <dsp:nvSpPr>
        <dsp:cNvPr id="0" name=""/>
        <dsp:cNvSpPr/>
      </dsp:nvSpPr>
      <dsp:spPr>
        <a:xfrm>
          <a:off x="695603" y="1516395"/>
          <a:ext cx="5763254" cy="1040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92" tIns="90792" rIns="90792" bIns="9079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noProof="0" dirty="0" smtClean="0"/>
            <a:t>Ze fungeren als vertrouwens persoon en als vertegenwoordiger</a:t>
          </a:r>
          <a:endParaRPr lang="nl-NL" sz="1800" kern="1200" noProof="0" dirty="0"/>
        </a:p>
      </dsp:txBody>
      <dsp:txXfrm>
        <a:off x="695603" y="1516395"/>
        <a:ext cx="5763254" cy="1040823"/>
      </dsp:txXfrm>
    </dsp:sp>
    <dsp:sp modelId="{3F26CAB4-C3F7-47ED-9701-9D1410D76DAB}">
      <dsp:nvSpPr>
        <dsp:cNvPr id="0" name=""/>
        <dsp:cNvSpPr/>
      </dsp:nvSpPr>
      <dsp:spPr>
        <a:xfrm>
          <a:off x="-67675" y="2771689"/>
          <a:ext cx="6513603" cy="7323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55228-C791-4326-BC23-A171908F6D57}">
      <dsp:nvSpPr>
        <dsp:cNvPr id="0" name=""/>
        <dsp:cNvSpPr/>
      </dsp:nvSpPr>
      <dsp:spPr>
        <a:xfrm>
          <a:off x="153871" y="2936476"/>
          <a:ext cx="403599" cy="402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63466-4822-4E52-81D8-BEA044C2C181}">
      <dsp:nvSpPr>
        <dsp:cNvPr id="0" name=""/>
        <dsp:cNvSpPr/>
      </dsp:nvSpPr>
      <dsp:spPr>
        <a:xfrm>
          <a:off x="573181" y="2771689"/>
          <a:ext cx="6008097" cy="85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92" tIns="90792" rIns="90792" bIns="9079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b="0" kern="1200" dirty="0"/>
            <a:t>Natuurlijke mentoren kunnen </a:t>
          </a:r>
          <a:r>
            <a:rPr lang="nl-NL" sz="1800" kern="1200" dirty="0"/>
            <a:t>beschermend</a:t>
          </a:r>
          <a:r>
            <a:rPr lang="nl-NL" sz="1800" b="0" kern="1200" dirty="0"/>
            <a:t> zijn voor jongeren die een geschiedenis hebben van negatieve relaties met (belangrijke) anderen</a:t>
          </a:r>
          <a:endParaRPr lang="en-US" sz="1800" kern="1200" dirty="0"/>
        </a:p>
      </dsp:txBody>
      <dsp:txXfrm>
        <a:off x="573181" y="2771689"/>
        <a:ext cx="6008097" cy="857880"/>
      </dsp:txXfrm>
    </dsp:sp>
    <dsp:sp modelId="{5F72856C-3BE7-4845-A2C0-CB9507AF7081}">
      <dsp:nvSpPr>
        <dsp:cNvPr id="0" name=""/>
        <dsp:cNvSpPr/>
      </dsp:nvSpPr>
      <dsp:spPr>
        <a:xfrm>
          <a:off x="-67675" y="3844040"/>
          <a:ext cx="6513603" cy="7323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B04D37-F6C3-4BE5-B904-3F5970F8CC32}">
      <dsp:nvSpPr>
        <dsp:cNvPr id="0" name=""/>
        <dsp:cNvSpPr/>
      </dsp:nvSpPr>
      <dsp:spPr>
        <a:xfrm>
          <a:off x="153871" y="4008826"/>
          <a:ext cx="403599" cy="402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E4404-C108-43EC-B80E-F793B99015FC}">
      <dsp:nvSpPr>
        <dsp:cNvPr id="0" name=""/>
        <dsp:cNvSpPr/>
      </dsp:nvSpPr>
      <dsp:spPr>
        <a:xfrm>
          <a:off x="575783" y="3844040"/>
          <a:ext cx="6002893" cy="85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92" tIns="90792" rIns="90792" bIns="9079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b="0" kern="1200" dirty="0" smtClean="0"/>
            <a:t>Jongeren ervaren dat </a:t>
          </a:r>
          <a:r>
            <a:rPr lang="nl-NL" sz="1800" kern="1200" dirty="0"/>
            <a:t>constructieve relaties </a:t>
          </a:r>
          <a:r>
            <a:rPr lang="nl-NL" sz="1800" b="0" kern="1200" dirty="0"/>
            <a:t>met volwassenen mogelijk </a:t>
          </a:r>
          <a:r>
            <a:rPr lang="nl-NL" sz="1800" b="0" kern="1200" dirty="0" smtClean="0"/>
            <a:t>zijn. Ze leren </a:t>
          </a:r>
          <a:r>
            <a:rPr lang="nl-NL" sz="1800" kern="1200" dirty="0" smtClean="0"/>
            <a:t>ontvankelijker te worden</a:t>
          </a:r>
          <a:r>
            <a:rPr lang="nl-NL" sz="1800" b="0" kern="1200" dirty="0" smtClean="0"/>
            <a:t> </a:t>
          </a:r>
          <a:r>
            <a:rPr lang="nl-NL" sz="1800" b="0" kern="1200" dirty="0"/>
            <a:t>voor de inbreng van volwassenen</a:t>
          </a:r>
          <a:endParaRPr lang="en-US" sz="1800" kern="1200" dirty="0"/>
        </a:p>
      </dsp:txBody>
      <dsp:txXfrm>
        <a:off x="575783" y="3844040"/>
        <a:ext cx="6002893" cy="857880"/>
      </dsp:txXfrm>
    </dsp:sp>
    <dsp:sp modelId="{8E843073-D163-4433-B435-70B06C38BA57}">
      <dsp:nvSpPr>
        <dsp:cNvPr id="0" name=""/>
        <dsp:cNvSpPr/>
      </dsp:nvSpPr>
      <dsp:spPr>
        <a:xfrm>
          <a:off x="0" y="5153039"/>
          <a:ext cx="6513603" cy="7323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3F04C-C286-4ACE-9643-0F9EF7357FF6}">
      <dsp:nvSpPr>
        <dsp:cNvPr id="0" name=""/>
        <dsp:cNvSpPr/>
      </dsp:nvSpPr>
      <dsp:spPr>
        <a:xfrm>
          <a:off x="153871" y="5081177"/>
          <a:ext cx="403599" cy="402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DEB2E-4FCB-4400-8F44-174189FC198E}">
      <dsp:nvSpPr>
        <dsp:cNvPr id="0" name=""/>
        <dsp:cNvSpPr/>
      </dsp:nvSpPr>
      <dsp:spPr>
        <a:xfrm>
          <a:off x="593720" y="4916390"/>
          <a:ext cx="5967020" cy="857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92" tIns="90792" rIns="90792" bIns="9079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b="0" kern="1200" dirty="0"/>
            <a:t>Het kan de </a:t>
          </a:r>
          <a:r>
            <a:rPr lang="nl-NL" sz="1900" kern="1200" dirty="0"/>
            <a:t>veerkracht</a:t>
          </a:r>
          <a:r>
            <a:rPr lang="nl-NL" sz="1900" b="0" kern="1200" dirty="0"/>
            <a:t> vergroten van jongeren </a:t>
          </a:r>
          <a:endParaRPr lang="en-US" sz="1900" kern="1200" dirty="0"/>
        </a:p>
      </dsp:txBody>
      <dsp:txXfrm>
        <a:off x="593720" y="4916390"/>
        <a:ext cx="5967020" cy="857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7D77-648A-48FD-9E75-EB62EC45F0C4}">
      <dsp:nvSpPr>
        <dsp:cNvPr id="0" name=""/>
        <dsp:cNvSpPr/>
      </dsp:nvSpPr>
      <dsp:spPr>
        <a:xfrm>
          <a:off x="0" y="58912"/>
          <a:ext cx="6492875" cy="6949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2700" kern="1200"/>
            <a:t>44% familielid</a:t>
          </a:r>
          <a:endParaRPr lang="en-US" sz="2700" kern="1200"/>
        </a:p>
      </dsp:txBody>
      <dsp:txXfrm>
        <a:off x="33926" y="92838"/>
        <a:ext cx="6425023" cy="627128"/>
      </dsp:txXfrm>
    </dsp:sp>
    <dsp:sp modelId="{5FB595FC-3967-45CB-AD36-DCEA6C28F374}">
      <dsp:nvSpPr>
        <dsp:cNvPr id="0" name=""/>
        <dsp:cNvSpPr/>
      </dsp:nvSpPr>
      <dsp:spPr>
        <a:xfrm>
          <a:off x="0" y="831652"/>
          <a:ext cx="6492875" cy="6949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2700" kern="1200"/>
            <a:t>17% vriend van de jongere</a:t>
          </a:r>
          <a:endParaRPr lang="en-US" sz="2700" kern="1200"/>
        </a:p>
      </dsp:txBody>
      <dsp:txXfrm>
        <a:off x="33926" y="865578"/>
        <a:ext cx="6425023" cy="627128"/>
      </dsp:txXfrm>
    </dsp:sp>
    <dsp:sp modelId="{C2B7E9F2-DEED-4DB5-83D4-A70B79C126AA}">
      <dsp:nvSpPr>
        <dsp:cNvPr id="0" name=""/>
        <dsp:cNvSpPr/>
      </dsp:nvSpPr>
      <dsp:spPr>
        <a:xfrm>
          <a:off x="0" y="1604392"/>
          <a:ext cx="6492875" cy="6949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2700" kern="1200"/>
            <a:t>12 % vriend van de ouders </a:t>
          </a:r>
          <a:endParaRPr lang="en-US" sz="2700" kern="1200"/>
        </a:p>
      </dsp:txBody>
      <dsp:txXfrm>
        <a:off x="33926" y="1638318"/>
        <a:ext cx="6425023" cy="627128"/>
      </dsp:txXfrm>
    </dsp:sp>
    <dsp:sp modelId="{74A6D485-7DFA-4668-B2D7-2C5046712ADC}">
      <dsp:nvSpPr>
        <dsp:cNvPr id="0" name=""/>
        <dsp:cNvSpPr/>
      </dsp:nvSpPr>
      <dsp:spPr>
        <a:xfrm>
          <a:off x="0" y="2377132"/>
          <a:ext cx="6492875" cy="6949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2700" kern="1200"/>
            <a:t>10 % kennis </a:t>
          </a:r>
          <a:endParaRPr lang="en-US" sz="2700" kern="1200"/>
        </a:p>
      </dsp:txBody>
      <dsp:txXfrm>
        <a:off x="33926" y="2411058"/>
        <a:ext cx="6425023" cy="627128"/>
      </dsp:txXfrm>
    </dsp:sp>
    <dsp:sp modelId="{30A5C816-F9B9-4E87-AF95-35472DC5F8C4}">
      <dsp:nvSpPr>
        <dsp:cNvPr id="0" name=""/>
        <dsp:cNvSpPr/>
      </dsp:nvSpPr>
      <dsp:spPr>
        <a:xfrm>
          <a:off x="0" y="3149872"/>
          <a:ext cx="6492875" cy="6949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nl-NL" sz="2700" kern="1200"/>
            <a:t>5% buur </a:t>
          </a:r>
          <a:endParaRPr lang="en-US" sz="2700" kern="1200"/>
        </a:p>
      </dsp:txBody>
      <dsp:txXfrm>
        <a:off x="33926" y="3183798"/>
        <a:ext cx="6425023" cy="627128"/>
      </dsp:txXfrm>
    </dsp:sp>
    <dsp:sp modelId="{F753B210-C171-42D2-B4DE-2020FF33D408}">
      <dsp:nvSpPr>
        <dsp:cNvPr id="0" name=""/>
        <dsp:cNvSpPr/>
      </dsp:nvSpPr>
      <dsp:spPr>
        <a:xfrm>
          <a:off x="0" y="3844852"/>
          <a:ext cx="6492875" cy="1201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100" kern="1200"/>
            <a:t>61%  sociaal-emotionele ondersteuning </a:t>
          </a:r>
          <a:endParaRPr lang="en-US" sz="2100" kern="1200"/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100" kern="1200"/>
            <a:t>21%  praktische hulp </a:t>
          </a:r>
          <a:endParaRPr lang="en-US" sz="2100" kern="1200"/>
        </a:p>
        <a:p>
          <a:pPr marL="228600" lvl="1" indent="-228600" algn="l" defTabSz="933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100" kern="1200"/>
            <a:t>18 % begeleiding en advies </a:t>
          </a:r>
          <a:endParaRPr lang="en-US" sz="2100" kern="1200"/>
        </a:p>
      </dsp:txBody>
      <dsp:txXfrm>
        <a:off x="0" y="3844852"/>
        <a:ext cx="6492875" cy="1201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C51C-2CBD-8844-B67C-AFEA2E872269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F1E54-1E93-5540-8DAF-679E378A8D8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42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JIM is duurzaam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3E798-307D-9641-9FE5-EC2CA9690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13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Vertrouwenspersoon: emotionele steun (rust, vertrouwen,</a:t>
            </a:r>
            <a:r>
              <a:rPr lang="nl-NL" baseline="0" dirty="0" smtClean="0"/>
              <a:t> empathie), instrumentele ondersteuning (financiën op orde, huiswerkondersteuning), geven van informatie (gericht op advies hoe om te gaan met de problemen) en feedback (informatie bieden die bruikbaar is voor reflectie) </a:t>
            </a:r>
          </a:p>
          <a:p>
            <a:r>
              <a:rPr lang="nl-NL" baseline="0" dirty="0" smtClean="0"/>
              <a:t>Vertegenwoordiger: advies gever over de interpretatie van de professionals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3E798-307D-9641-9FE5-EC2CA9690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7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Positieve</a:t>
            </a:r>
            <a:r>
              <a:rPr lang="nl-NL" baseline="0" dirty="0" smtClean="0"/>
              <a:t> gezondheid = dat het gezin weet hoe de problemen te minimaliseren en ermee om te gaan op hun eigen unieke manier. De professional help en lost het niet op. </a:t>
            </a:r>
          </a:p>
          <a:p>
            <a:r>
              <a:rPr lang="nl-NL" baseline="0" dirty="0" smtClean="0"/>
              <a:t>Gezinsveerkracht = zoeken naar potentiele krachten van de gezinsleden di hen helpt te herstellen van een tegenslag.</a:t>
            </a:r>
          </a:p>
          <a:p>
            <a:r>
              <a:rPr lang="nl-NL" baseline="0" dirty="0" smtClean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6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Oorzaak en gevolg en hoe we met elkaar alles in stand houden.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FAAEA-55CE-4024-A355-B87FBD53596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61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Ad 2 De JIM weet al veel langer de context van het gezin</a:t>
            </a:r>
            <a:r>
              <a:rPr lang="nl-NL" baseline="0" dirty="0" smtClean="0"/>
              <a:t> en de opbouw van de problemen. </a:t>
            </a:r>
          </a:p>
          <a:p>
            <a:r>
              <a:rPr lang="nl-NL" baseline="0" dirty="0" smtClean="0"/>
              <a:t>Ad 3 De JIM heeft een bepaalde invloed die hulpverleners nooit kunnen krijgen; hij/zij kan een bv een deel van de spanningen reguleren en zoekt daarnaast ook voor positieve momenten.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F1E54-1E93-5540-8DAF-679E378A8D8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474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cijfers komen uit 2014, maar waren bijna identiek toen het bij Spirit in 2017 werd gevraagd.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3E798-307D-9641-9FE5-EC2CA9690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32;g49ae84e8c7_0_0:notes">
            <a:extLst>
              <a:ext uri="{FF2B5EF4-FFF2-40B4-BE49-F238E27FC236}">
                <a16:creationId xmlns:a16="http://schemas.microsoft.com/office/drawing/2014/main" id="{C1B4FC5D-48BE-4EFC-9625-6282D8F44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1203" name="Google Shape;133;g49ae84e8c7_0_0:notes">
            <a:extLst>
              <a:ext uri="{FF2B5EF4-FFF2-40B4-BE49-F238E27FC236}">
                <a16:creationId xmlns:a16="http://schemas.microsoft.com/office/drawing/2014/main" id="{A9C2E3BF-A0D6-4BD8-B3D2-D3138EBF3EA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50838208 w 120000"/>
              <a:gd name="T3" fmla="*/ 0 h 120000"/>
              <a:gd name="T4" fmla="*/ 250838208 w 120000"/>
              <a:gd name="T5" fmla="*/ 79366777 h 120000"/>
              <a:gd name="T6" fmla="*/ 0 w 120000"/>
              <a:gd name="T7" fmla="*/ 7936677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4675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4.jpg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74C28E-B9A3-E64C-A92C-1C3FBE7D8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59" t="646" r="189"/>
          <a:stretch/>
        </p:blipFill>
        <p:spPr>
          <a:xfrm>
            <a:off x="-12536" y="7952"/>
            <a:ext cx="12192000" cy="6957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7DC29-5EAC-8546-929E-2486098D0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5A85D-8E38-104A-8572-F065B61CE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0407" b="59551"/>
          <a:stretch/>
        </p:blipFill>
        <p:spPr>
          <a:xfrm>
            <a:off x="10026775" y="-1025052"/>
            <a:ext cx="3054001" cy="16281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8A4659-7140-1940-B631-D48A9376F332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9D178D-65A4-5A40-A041-491FF4CAE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596950"/>
            <a:ext cx="4716016" cy="80639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a.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1D8A7A-1977-5841-902B-934D907D94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42088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ondertitel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6B8FD-E79A-DA43-A046-AA2335DCB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4349" y="5941509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997B-65D2-AE46-985C-08634598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815" y="1484312"/>
            <a:ext cx="10515600" cy="5450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r>
              <a:rPr lang="en-US" dirty="0"/>
              <a:t> 2</a:t>
            </a:r>
            <a:endParaRPr lang="nl-NL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A76CC5-7959-834E-B89F-4607AE489A2C}"/>
              </a:ext>
            </a:extLst>
          </p:cNvPr>
          <p:cNvSpPr/>
          <p:nvPr userDrawn="1"/>
        </p:nvSpPr>
        <p:spPr>
          <a:xfrm>
            <a:off x="839788" y="2456656"/>
            <a:ext cx="3646427" cy="3646427"/>
          </a:xfrm>
          <a:prstGeom prst="ellipse">
            <a:avLst/>
          </a:prstGeom>
          <a:solidFill>
            <a:srgbClr val="EEE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B14790-4ECB-D04D-B464-2F127D1AE7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6C121-EFB1-EA46-979F-91D6179E4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700" y="1484313"/>
            <a:ext cx="792088" cy="47517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FEFE44-2C90-8D4C-8105-8BA7D08F45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809312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D93DE5B-7C79-E94B-B0E5-ADB289A23DF9}"/>
              </a:ext>
            </a:extLst>
          </p:cNvPr>
          <p:cNvSpPr/>
          <p:nvPr userDrawn="1"/>
        </p:nvSpPr>
        <p:spPr>
          <a:xfrm>
            <a:off x="6106615" y="2595989"/>
            <a:ext cx="3646427" cy="3646427"/>
          </a:xfrm>
          <a:prstGeom prst="ellipse">
            <a:avLst/>
          </a:prstGeom>
          <a:solidFill>
            <a:srgbClr val="EEE8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CA449-3347-9A45-9664-E3331CE1A3B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 rot="16200000">
            <a:off x="1691864" y="3103993"/>
            <a:ext cx="1942274" cy="3024336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1 . In groepjes van 4 oefenen met een (fictieve) casus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DAD80A-3567-F249-A47D-2EDC92A2EF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5" name="Vertical Text Placeholder 2">
            <a:extLst>
              <a:ext uri="{FF2B5EF4-FFF2-40B4-BE49-F238E27FC236}">
                <a16:creationId xmlns:a16="http://schemas.microsoft.com/office/drawing/2014/main" id="{04DBF48A-F8F1-654D-8DCE-38C7FEBBB259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 rot="16200000">
            <a:off x="6958691" y="3103993"/>
            <a:ext cx="1942274" cy="3024336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2 . In groepjes van 4 oefenen met een (fictieve) casus</a:t>
            </a:r>
          </a:p>
        </p:txBody>
      </p:sp>
    </p:spTree>
    <p:extLst>
      <p:ext uri="{BB962C8B-B14F-4D97-AF65-F5344CB8AC3E}">
        <p14:creationId xmlns:p14="http://schemas.microsoft.com/office/powerpoint/2010/main" val="2794683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1872-F7EA-5940-A329-FDB2608EE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678"/>
            <a:ext cx="10515600" cy="52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2 </a:t>
            </a:r>
            <a:r>
              <a:rPr lang="en-US" dirty="0" err="1"/>
              <a:t>kollommen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32DC0-383E-7C45-8D2E-763CD002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41C56-0A98-2F4B-B64A-D437836A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F9A79-2AC0-BC46-8F6D-440F7DB66D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AC9221-A6DD-4548-BA5D-A6241E166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AEFA3B-64B9-6041-AE5E-961D286B064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8200" y="1844823"/>
            <a:ext cx="5185792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BDD61E3-F9C0-C343-A4F4-85247FF929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68008" y="1844823"/>
            <a:ext cx="5182033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 err="1"/>
              <a:t>Programma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74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1872-F7EA-5940-A329-FDB2608EE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8678"/>
            <a:ext cx="10515600" cy="52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3 </a:t>
            </a:r>
            <a:r>
              <a:rPr lang="en-US" dirty="0" err="1"/>
              <a:t>kollommen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32DC0-383E-7C45-8D2E-763CD002B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41C56-0A98-2F4B-B64A-D437836A3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5F9A79-2AC0-BC46-8F6D-440F7DB66DBA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AC9221-A6DD-4548-BA5D-A6241E1664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AEFA3B-64B9-6041-AE5E-961D286B064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8200" y="1844823"/>
            <a:ext cx="3529608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Introductie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BDD61E3-F9C0-C343-A4F4-85247FF929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03812" y="1844823"/>
            <a:ext cx="3456384" cy="28083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 err="1"/>
              <a:t>Programma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589F96E-C6C4-7B40-BDA7-229E354112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96200" y="1844824"/>
            <a:ext cx="3460390" cy="280831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>
                <a:solidFill>
                  <a:srgbClr val="4E4E6D"/>
                </a:solidFill>
              </a:defRPr>
            </a:lvl1pPr>
          </a:lstStyle>
          <a:p>
            <a:pPr lvl="0"/>
            <a:r>
              <a:rPr lang="en-US" dirty="0"/>
              <a:t>Doel </a:t>
            </a:r>
          </a:p>
          <a:p>
            <a:pPr lvl="0"/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87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D909-94BE-0B43-9AFE-FCD60138B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3876"/>
            <a:ext cx="11353800" cy="6612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Veranderbereidheid</a:t>
            </a:r>
            <a:r>
              <a:rPr lang="en-US" dirty="0"/>
              <a:t> – </a:t>
            </a:r>
            <a:r>
              <a:rPr lang="en-US" dirty="0" err="1"/>
              <a:t>voorbeeld</a:t>
            </a:r>
            <a:r>
              <a:rPr lang="en-US" dirty="0"/>
              <a:t> diagram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2D3DF-591B-F546-B2E1-ED828B46F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A2D90-2B6E-9C48-AC4A-CF7952741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53876"/>
            <a:ext cx="792088" cy="4751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FA849A-9AEF-104C-9CFB-B95912E8ACF5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9BAC2-142C-9645-9731-33DE00662DDE}"/>
              </a:ext>
            </a:extLst>
          </p:cNvPr>
          <p:cNvSpPr/>
          <p:nvPr userDrawn="1"/>
        </p:nvSpPr>
        <p:spPr>
          <a:xfrm>
            <a:off x="8110996" y="1695757"/>
            <a:ext cx="3241216" cy="3749468"/>
          </a:xfrm>
          <a:prstGeom prst="rect">
            <a:avLst/>
          </a:prstGeom>
          <a:solidFill>
            <a:srgbClr val="EEE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03D2DE-01CF-0147-A14F-3068F3E522C2}"/>
              </a:ext>
            </a:extLst>
          </p:cNvPr>
          <p:cNvSpPr/>
          <p:nvPr userDrawn="1"/>
        </p:nvSpPr>
        <p:spPr>
          <a:xfrm>
            <a:off x="4474598" y="1695757"/>
            <a:ext cx="3241216" cy="3749468"/>
          </a:xfrm>
          <a:prstGeom prst="rect">
            <a:avLst/>
          </a:prstGeom>
          <a:solidFill>
            <a:srgbClr val="66A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EC232-D300-7F46-BC66-5A39B3B55530}"/>
              </a:ext>
            </a:extLst>
          </p:cNvPr>
          <p:cNvSpPr/>
          <p:nvPr userDrawn="1"/>
        </p:nvSpPr>
        <p:spPr>
          <a:xfrm>
            <a:off x="838200" y="1695757"/>
            <a:ext cx="3241216" cy="3749468"/>
          </a:xfrm>
          <a:prstGeom prst="rect">
            <a:avLst/>
          </a:prstGeom>
          <a:solidFill>
            <a:srgbClr val="4E4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F066C5-1AFC-BE4D-A1C4-CF3BD3F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7EEAC93-0BBC-1C42-9C2C-592D2503F9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8937" y="1830917"/>
            <a:ext cx="3179742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Tx/>
              <a:buNone/>
              <a:tabLst/>
              <a:defRPr sz="1400" b="0" i="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Wil </a:t>
            </a:r>
            <a:r>
              <a:rPr lang="en-US" dirty="0" err="1"/>
              <a:t>veranderen</a:t>
            </a:r>
            <a:r>
              <a:rPr lang="en-US" dirty="0"/>
              <a:t>,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hoe</a:t>
            </a:r>
          </a:p>
          <a:p>
            <a:pPr lvl="0"/>
            <a:r>
              <a:rPr lang="en-US" dirty="0"/>
              <a:t>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&lt;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+</a:t>
            </a:r>
          </a:p>
          <a:p>
            <a:pPr lvl="0"/>
            <a:r>
              <a:rPr lang="en-US" dirty="0"/>
              <a:t>...............................................................</a:t>
            </a:r>
          </a:p>
          <a:p>
            <a:pPr lvl="0"/>
            <a:r>
              <a:rPr lang="en-US" dirty="0" err="1"/>
              <a:t>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werken</a:t>
            </a:r>
            <a:r>
              <a:rPr lang="en-US" dirty="0"/>
              <a:t> met </a:t>
            </a:r>
            <a:r>
              <a:rPr lang="en-US" dirty="0" err="1"/>
              <a:t>adviezen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............................................................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9CB53DC-7A31-9640-B94E-D190941818B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23068" y="1830917"/>
            <a:ext cx="3210479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tabLst/>
              <a:defRPr sz="140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</a:t>
            </a:r>
            <a:r>
              <a:rPr lang="en-US" dirty="0" err="1"/>
              <a:t>Stagneert</a:t>
            </a:r>
            <a:r>
              <a:rPr lang="en-US" dirty="0"/>
              <a:t> door </a:t>
            </a:r>
            <a:r>
              <a:rPr lang="en-US" dirty="0" err="1"/>
              <a:t>twijfel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=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 ?</a:t>
            </a:r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Indirecte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consensus </a:t>
            </a:r>
            <a:r>
              <a:rPr lang="en-US" dirty="0" err="1"/>
              <a:t>bereiken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  - </a:t>
            </a:r>
            <a:r>
              <a:rPr lang="en-US" dirty="0" err="1"/>
              <a:t>Verkennen</a:t>
            </a:r>
            <a:r>
              <a:rPr lang="en-US" dirty="0"/>
              <a:t> </a:t>
            </a:r>
            <a:r>
              <a:rPr lang="en-US" dirty="0" err="1"/>
              <a:t>stilstand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‘</a:t>
            </a:r>
            <a:r>
              <a:rPr lang="en-US" dirty="0" err="1"/>
              <a:t>laten</a:t>
            </a:r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bestaan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B3480CE-0107-0A4A-9BAA-642E6666A2C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162205" y="1833034"/>
            <a:ext cx="3214174" cy="35143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1524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tabLst/>
              <a:defRPr sz="1400">
                <a:solidFill>
                  <a:schemeClr val="bg1"/>
                </a:solidFill>
                <a:latin typeface="PT Sans" panose="020B0503020203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Wil </a:t>
            </a:r>
            <a:r>
              <a:rPr lang="en-US" dirty="0" err="1"/>
              <a:t>veranderen</a:t>
            </a:r>
            <a:r>
              <a:rPr lang="en-US" dirty="0"/>
              <a:t>, maar </a:t>
            </a:r>
            <a:r>
              <a:rPr lang="en-US" dirty="0" err="1"/>
              <a:t>doet</a:t>
            </a:r>
            <a:r>
              <a:rPr lang="en-US" dirty="0"/>
              <a:t> </a:t>
            </a:r>
            <a:r>
              <a:rPr lang="en-US" dirty="0" err="1"/>
              <a:t>niet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Stilstaandekracht</a:t>
            </a:r>
            <a:endParaRPr lang="en-US" dirty="0"/>
          </a:p>
          <a:p>
            <a:pPr lvl="0"/>
            <a:r>
              <a:rPr lang="en-US" dirty="0"/>
              <a:t>&lt;</a:t>
            </a:r>
          </a:p>
          <a:p>
            <a:pPr lvl="0"/>
            <a:r>
              <a:rPr lang="en-US" dirty="0" err="1"/>
              <a:t>Veranderkracht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Samenwerkingsrelatie</a:t>
            </a:r>
            <a:r>
              <a:rPr lang="en-US" dirty="0"/>
              <a:t> -</a:t>
            </a:r>
          </a:p>
          <a:p>
            <a:pPr lvl="0"/>
            <a:r>
              <a:rPr lang="en-US" dirty="0"/>
              <a:t>.............................................................</a:t>
            </a:r>
          </a:p>
          <a:p>
            <a:pPr lvl="0"/>
            <a:r>
              <a:rPr lang="en-US" dirty="0" err="1"/>
              <a:t>Indirecte</a:t>
            </a:r>
            <a:r>
              <a:rPr lang="en-US" dirty="0"/>
              <a:t> </a:t>
            </a:r>
            <a:r>
              <a:rPr lang="en-US" dirty="0" err="1"/>
              <a:t>benadering</a:t>
            </a:r>
            <a:r>
              <a:rPr lang="en-US" dirty="0"/>
              <a:t>: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weinig</a:t>
            </a:r>
            <a:r>
              <a:rPr lang="en-US" dirty="0"/>
              <a:t> </a:t>
            </a:r>
            <a:r>
              <a:rPr lang="en-US" dirty="0" err="1"/>
              <a:t>adviseren</a:t>
            </a:r>
            <a:r>
              <a:rPr lang="en-US" dirty="0"/>
              <a:t>, </a:t>
            </a:r>
            <a:r>
              <a:rPr lang="en-US" dirty="0" err="1"/>
              <a:t>indien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     </a:t>
            </a:r>
            <a:br>
              <a:rPr lang="en-US" dirty="0"/>
            </a:br>
            <a:r>
              <a:rPr lang="en-US" dirty="0"/>
              <a:t>  met </a:t>
            </a:r>
            <a:r>
              <a:rPr lang="en-US" dirty="0" err="1"/>
              <a:t>beperkingen</a:t>
            </a:r>
            <a:endParaRPr lang="en-US" dirty="0"/>
          </a:p>
          <a:p>
            <a:pPr lvl="0"/>
            <a:r>
              <a:rPr lang="en-US" dirty="0"/>
              <a:t>- </a:t>
            </a:r>
            <a:r>
              <a:rPr lang="en-US" dirty="0" err="1"/>
              <a:t>veranderen</a:t>
            </a:r>
            <a:r>
              <a:rPr lang="en-US" dirty="0"/>
              <a:t> </a:t>
            </a:r>
            <a:r>
              <a:rPr lang="en-US" dirty="0" err="1"/>
              <a:t>ontraden</a:t>
            </a:r>
            <a:endParaRPr lang="en-US" dirty="0"/>
          </a:p>
          <a:p>
            <a:pPr lvl="0"/>
            <a:r>
              <a:rPr lang="en-US" dirty="0"/>
              <a:t>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871015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0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523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0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94617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0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30258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preserve="1">
  <p:cSld name="Two Content">
    <p:bg>
      <p:bgPr>
        <a:solidFill>
          <a:srgbClr val="EEE82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5363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"/>
              <a:buNone/>
              <a:defRPr sz="5999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6614" y="1593703"/>
            <a:ext cx="5189829" cy="55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" name="Google Shape;36;p5"/>
          <p:cNvSpPr/>
          <p:nvPr/>
        </p:nvSpPr>
        <p:spPr>
          <a:xfrm>
            <a:off x="4252970" y="1861956"/>
            <a:ext cx="4693801" cy="469380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r="37611" b="58875"/>
          <a:stretch/>
        </p:blipFill>
        <p:spPr>
          <a:xfrm>
            <a:off x="47329" y="650043"/>
            <a:ext cx="789285" cy="47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r="37611" b="58875"/>
          <a:stretch/>
        </p:blipFill>
        <p:spPr>
          <a:xfrm>
            <a:off x="10064764" y="-1033954"/>
            <a:ext cx="2727981" cy="1649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" name="Google Shape;39;p5"/>
          <p:cNvCxnSpPr/>
          <p:nvPr/>
        </p:nvCxnSpPr>
        <p:spPr>
          <a:xfrm>
            <a:off x="839417" y="1412776"/>
            <a:ext cx="11520909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4156" y="5948852"/>
            <a:ext cx="661643" cy="60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695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853692" y="553286"/>
            <a:ext cx="10515600" cy="57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4E6D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4E4E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839417" y="1547750"/>
            <a:ext cx="4752527" cy="4282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4E6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839417" y="1124744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4E4E6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l="4533" t="1163" r="3810" b="3491"/>
          <a:stretch/>
        </p:blipFill>
        <p:spPr>
          <a:xfrm>
            <a:off x="6111492" y="1500276"/>
            <a:ext cx="4377794" cy="43777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 rotWithShape="1">
          <a:blip r:embed="rId3">
            <a:alphaModFix/>
          </a:blip>
          <a:srcRect r="35838" b="58037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 rotWithShape="1">
          <a:blip r:embed="rId3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156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836612" y="548681"/>
            <a:ext cx="10515600" cy="61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4E6D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4E4E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54" name="Google Shape;54;p7"/>
          <p:cNvCxnSpPr/>
          <p:nvPr/>
        </p:nvCxnSpPr>
        <p:spPr>
          <a:xfrm>
            <a:off x="839417" y="1124744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4E4E6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 rotWithShape="1">
          <a:blip r:embed="rId3">
            <a:alphaModFix/>
          </a:blip>
          <a:srcRect l="480" t="11513" r="-480" b="20487"/>
          <a:stretch/>
        </p:blipFill>
        <p:spPr>
          <a:xfrm>
            <a:off x="839416" y="2199555"/>
            <a:ext cx="4038600" cy="26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 descr="foto.jpg"/>
          <p:cNvPicPr preferRelativeResize="0"/>
          <p:nvPr/>
        </p:nvPicPr>
        <p:blipFill rotWithShape="1">
          <a:blip r:embed="rId4">
            <a:alphaModFix/>
          </a:blip>
          <a:srcRect l="19562"/>
          <a:stretch/>
        </p:blipFill>
        <p:spPr>
          <a:xfrm>
            <a:off x="5227149" y="2216434"/>
            <a:ext cx="1702142" cy="261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5">
            <a:alphaModFix/>
          </a:blip>
          <a:srcRect r="18779" b="-521"/>
          <a:stretch/>
        </p:blipFill>
        <p:spPr>
          <a:xfrm>
            <a:off x="7278424" y="2214224"/>
            <a:ext cx="4074160" cy="265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1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412B-D90C-B64C-9366-37C2953DF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1133"/>
            <a:ext cx="7994104" cy="7923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b.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CDD2C-A57F-0847-8F0F-6607CD0871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0549"/>
            <a:ext cx="10515600" cy="3746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9B78B-6D50-B045-9C7B-FB33DB30A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10010089" y="-1024581"/>
            <a:ext cx="3054001" cy="162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4510B-A7E7-ED4D-8D82-71E543166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08B91-2F7B-FB4F-ACB7-83D3C753F195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E1BE3-30A5-F749-B740-2D0E26EB5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349" y="5941509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2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>
  <p:cSld name="Content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837674" y="1484785"/>
            <a:ext cx="5976292" cy="49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4E6D"/>
              </a:buClr>
              <a:buSzPts val="3200"/>
              <a:buFont typeface="Poppins"/>
              <a:buNone/>
              <a:defRPr sz="3199" b="1" i="0" u="none" strike="noStrike" cap="none">
                <a:solidFill>
                  <a:srgbClr val="4E4E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837674" y="2564904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E4E6D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" name="Google Shape;71;p9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9"/>
          <p:cNvCxnSpPr/>
          <p:nvPr/>
        </p:nvCxnSpPr>
        <p:spPr>
          <a:xfrm>
            <a:off x="839417" y="2060848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4E4E6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4" name="Google Shape;7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20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>
  <p:cSld name="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839788" y="1484784"/>
            <a:ext cx="4320108" cy="572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AEBA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66AEB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838200" y="235138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AEBA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66AE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0"/>
          <p:cNvCxnSpPr/>
          <p:nvPr/>
        </p:nvCxnSpPr>
        <p:spPr>
          <a:xfrm>
            <a:off x="839417" y="2060848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66AE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" name="Google Shape;8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556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ustom Layout">
  <p:cSld name="2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838200" y="548679"/>
            <a:ext cx="10515600" cy="52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4E6D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4E4E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2"/>
          <p:cNvCxnSpPr/>
          <p:nvPr/>
        </p:nvCxnSpPr>
        <p:spPr>
          <a:xfrm>
            <a:off x="839417" y="1124744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4E4E6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>
            <a:off x="838200" y="1844823"/>
            <a:ext cx="3529608" cy="280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2"/>
          </p:nvPr>
        </p:nvSpPr>
        <p:spPr>
          <a:xfrm>
            <a:off x="4403812" y="1844823"/>
            <a:ext cx="3456384" cy="280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3"/>
          </p:nvPr>
        </p:nvSpPr>
        <p:spPr>
          <a:xfrm>
            <a:off x="7896200" y="1844824"/>
            <a:ext cx="3460390" cy="280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81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838200" y="553876"/>
            <a:ext cx="11353800" cy="661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4E6D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4E4E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1" name="Google Shape;101;p13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328" y="553876"/>
            <a:ext cx="792088" cy="475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13"/>
          <p:cNvCxnSpPr/>
          <p:nvPr/>
        </p:nvCxnSpPr>
        <p:spPr>
          <a:xfrm>
            <a:off x="839417" y="1124744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4E4E6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13"/>
          <p:cNvSpPr/>
          <p:nvPr/>
        </p:nvSpPr>
        <p:spPr>
          <a:xfrm>
            <a:off x="8110996" y="1695757"/>
            <a:ext cx="3241216" cy="3749468"/>
          </a:xfrm>
          <a:prstGeom prst="rect">
            <a:avLst/>
          </a:prstGeom>
          <a:solidFill>
            <a:srgbClr val="EEE824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4474598" y="1695757"/>
            <a:ext cx="3241216" cy="3749468"/>
          </a:xfrm>
          <a:prstGeom prst="rect">
            <a:avLst/>
          </a:prstGeom>
          <a:solidFill>
            <a:srgbClr val="66AEBA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838200" y="1695757"/>
            <a:ext cx="3241216" cy="3749468"/>
          </a:xfrm>
          <a:prstGeom prst="rect">
            <a:avLst/>
          </a:prstGeom>
          <a:solidFill>
            <a:srgbClr val="4E4E6D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>
            <a:spLocks noGrp="1"/>
          </p:cNvSpPr>
          <p:nvPr>
            <p:ph type="body" idx="1"/>
          </p:nvPr>
        </p:nvSpPr>
        <p:spPr>
          <a:xfrm>
            <a:off x="868937" y="1830917"/>
            <a:ext cx="3179742" cy="35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263" marR="0" lvl="1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body" idx="2"/>
          </p:nvPr>
        </p:nvSpPr>
        <p:spPr>
          <a:xfrm>
            <a:off x="4523068" y="1830917"/>
            <a:ext cx="3210479" cy="35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263" marR="0" lvl="1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body" idx="3"/>
          </p:nvPr>
        </p:nvSpPr>
        <p:spPr>
          <a:xfrm>
            <a:off x="8162205" y="1833034"/>
            <a:ext cx="3214174" cy="35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263" marR="0" lvl="1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22856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499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848815" y="1484313"/>
            <a:ext cx="10515600" cy="54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AEBA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66AEBA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839789" y="2456656"/>
            <a:ext cx="3646427" cy="3646427"/>
          </a:xfrm>
          <a:prstGeom prst="ellipse">
            <a:avLst/>
          </a:prstGeom>
          <a:solidFill>
            <a:srgbClr val="EEE82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700" y="1484313"/>
            <a:ext cx="792088" cy="475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14"/>
          <p:cNvCxnSpPr/>
          <p:nvPr/>
        </p:nvCxnSpPr>
        <p:spPr>
          <a:xfrm>
            <a:off x="839416" y="2060848"/>
            <a:ext cx="11809312" cy="0"/>
          </a:xfrm>
          <a:prstGeom prst="straightConnector1">
            <a:avLst/>
          </a:prstGeom>
          <a:noFill/>
          <a:ln w="88900" cap="flat" cmpd="sng">
            <a:solidFill>
              <a:srgbClr val="66AEB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14"/>
          <p:cNvSpPr/>
          <p:nvPr/>
        </p:nvSpPr>
        <p:spPr>
          <a:xfrm>
            <a:off x="6106616" y="2595989"/>
            <a:ext cx="3646427" cy="3646427"/>
          </a:xfrm>
          <a:prstGeom prst="ellipse">
            <a:avLst/>
          </a:prstGeom>
          <a:solidFill>
            <a:srgbClr val="EEE82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1"/>
          </p:nvPr>
        </p:nvSpPr>
        <p:spPr>
          <a:xfrm>
            <a:off x="1150833" y="3645024"/>
            <a:ext cx="3024336" cy="194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body" idx="2"/>
          </p:nvPr>
        </p:nvSpPr>
        <p:spPr>
          <a:xfrm>
            <a:off x="6417660" y="3645024"/>
            <a:ext cx="3024336" cy="194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7096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bg>
      <p:bgPr>
        <a:solidFill>
          <a:srgbClr val="4E4E6D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104405" y="2791548"/>
            <a:ext cx="9914766" cy="96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"/>
              <a:buNone/>
              <a:defRPr sz="7199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r="30407" b="59551"/>
          <a:stretch/>
        </p:blipFill>
        <p:spPr>
          <a:xfrm>
            <a:off x="10010090" y="-1024581"/>
            <a:ext cx="3054001" cy="16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4350" y="5941510"/>
            <a:ext cx="669645" cy="614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886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l="13659" t="646" r="189"/>
          <a:stretch/>
        </p:blipFill>
        <p:spPr>
          <a:xfrm>
            <a:off x="-12536" y="7952"/>
            <a:ext cx="12192000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r="30407" b="59551"/>
          <a:stretch/>
        </p:blipFill>
        <p:spPr>
          <a:xfrm>
            <a:off x="10026776" y="-1025052"/>
            <a:ext cx="3054001" cy="1628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2"/>
          <p:cNvCxnSpPr/>
          <p:nvPr/>
        </p:nvCxnSpPr>
        <p:spPr>
          <a:xfrm>
            <a:off x="839417" y="2276872"/>
            <a:ext cx="11520909" cy="0"/>
          </a:xfrm>
          <a:prstGeom prst="straightConnector1">
            <a:avLst/>
          </a:prstGeom>
          <a:noFill/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38200" y="1596950"/>
            <a:ext cx="4716016" cy="80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"/>
              <a:buNone/>
              <a:defRPr sz="5999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38200" y="242088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799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4350" y="5941510"/>
            <a:ext cx="669645" cy="614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992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F0620-CADC-4029-A3CF-571F90220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05D59-B595-4EB5-B2EF-FA7F59FDEF66}" type="datetimeFigureOut">
              <a:rPr lang="nl-NL"/>
              <a:pPr>
                <a:defRPr/>
              </a:pPr>
              <a:t>22-9-2021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1446F-410C-497C-903C-FAAC05E5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7438" y="6272213"/>
            <a:ext cx="63293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32C7C-9239-4E53-B9CE-B491FEB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DA0A-70FB-4BCB-8E83-62EBB4E9F2D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494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rgbClr val="66AEBA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4">
            <a:extLst>
              <a:ext uri="{FF2B5EF4-FFF2-40B4-BE49-F238E27FC236}">
                <a16:creationId xmlns:a16="http://schemas.microsoft.com/office/drawing/2014/main" id="{71635B61-9F30-4392-A50B-1C4BED71862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32" b="60591"/>
          <a:stretch>
            <a:fillRect/>
          </a:stretch>
        </p:blipFill>
        <p:spPr bwMode="auto">
          <a:xfrm>
            <a:off x="0" y="1517650"/>
            <a:ext cx="8461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0;p4">
            <a:extLst>
              <a:ext uri="{FF2B5EF4-FFF2-40B4-BE49-F238E27FC236}">
                <a16:creationId xmlns:a16="http://schemas.microsoft.com/office/drawing/2014/main" id="{254E92DC-C20B-49A5-AD74-6B212F16EA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32" b="60591"/>
          <a:stretch>
            <a:fillRect/>
          </a:stretch>
        </p:blipFill>
        <p:spPr bwMode="auto">
          <a:xfrm>
            <a:off x="10056813" y="-1014413"/>
            <a:ext cx="273685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oogle Shape;31;p4">
            <a:extLst>
              <a:ext uri="{FF2B5EF4-FFF2-40B4-BE49-F238E27FC236}">
                <a16:creationId xmlns:a16="http://schemas.microsoft.com/office/drawing/2014/main" id="{BCF66053-4FBE-4B0F-8135-3E702461E8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9788" y="2276475"/>
            <a:ext cx="11522075" cy="0"/>
          </a:xfrm>
          <a:prstGeom prst="straightConnector1">
            <a:avLst/>
          </a:prstGeom>
          <a:noFill/>
          <a:ln w="88900">
            <a:solidFill>
              <a:schemeClr val="bg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Google Shape;32;p4">
            <a:extLst>
              <a:ext uri="{FF2B5EF4-FFF2-40B4-BE49-F238E27FC236}">
                <a16:creationId xmlns:a16="http://schemas.microsoft.com/office/drawing/2014/main" id="{A65A19BA-1E70-4759-A9D6-5297023F47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5942013"/>
            <a:ext cx="6683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1854" y="1412777"/>
            <a:ext cx="4616079" cy="98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"/>
              <a:buNone/>
              <a:defRPr sz="45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199" y="240224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1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68580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256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838200" y="548679"/>
            <a:ext cx="10515600" cy="52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4E6D"/>
              </a:buClr>
              <a:buSzPts val="3600"/>
              <a:buFont typeface="Poppins"/>
              <a:buNone/>
              <a:defRPr sz="3599" b="1" i="0" u="none" strike="noStrike" cap="none">
                <a:solidFill>
                  <a:srgbClr val="4E4E6D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2">
            <a:alphaModFix/>
          </a:blip>
          <a:srcRect r="35838" b="58037"/>
          <a:stretch/>
        </p:blipFill>
        <p:spPr>
          <a:xfrm flipH="1">
            <a:off x="9977387" y="-1008133"/>
            <a:ext cx="2749653" cy="1649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1"/>
          <p:cNvCxnSpPr/>
          <p:nvPr/>
        </p:nvCxnSpPr>
        <p:spPr>
          <a:xfrm>
            <a:off x="839417" y="1124744"/>
            <a:ext cx="11520909" cy="0"/>
          </a:xfrm>
          <a:prstGeom prst="straightConnector1">
            <a:avLst/>
          </a:prstGeom>
          <a:noFill/>
          <a:ln w="88900" cap="flat" cmpd="sng">
            <a:solidFill>
              <a:srgbClr val="4E4E6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" name="Google Shape;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838200" y="1844823"/>
            <a:ext cx="5185792" cy="280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6168009" y="1844823"/>
            <a:ext cx="5182033" cy="280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32" marR="0" lvl="0" indent="-228566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4E4E6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63" marR="0" lvl="1" indent="-38094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394" marR="0" lvl="2" indent="-35554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526" marR="0" lvl="3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657" marR="0" lvl="4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2788" marR="0" lvl="5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99920" marR="0" lvl="6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051" marR="0" lvl="7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182" marR="0" lvl="8" indent="-34284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63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78A-2CC7-7E4D-91FE-ED106CE4D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12776"/>
            <a:ext cx="4616078" cy="989459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c.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938F3-D816-E540-B7AC-8E0EBE997B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199" y="2402235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F4198-F82A-4E47-AE5D-A3D807EE4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733" b="60591"/>
          <a:stretch/>
        </p:blipFill>
        <p:spPr>
          <a:xfrm>
            <a:off x="0" y="1517754"/>
            <a:ext cx="846109" cy="483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1B3D9-D02B-9A48-B7A9-B26C116650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6733" b="60591"/>
          <a:stretch/>
        </p:blipFill>
        <p:spPr>
          <a:xfrm>
            <a:off x="10056440" y="-1014732"/>
            <a:ext cx="2736304" cy="156341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69535D-771F-8B45-929B-3962EF38ACDA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63447-E4F1-8946-9CE1-659FBD091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154" y="5941510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8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0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63142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412B-D90C-B64C-9366-37C2953DF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1133"/>
            <a:ext cx="7994104" cy="7923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b.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CDD2C-A57F-0847-8F0F-6607CD0871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0549"/>
            <a:ext cx="10515600" cy="3746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9B78B-6D50-B045-9C7B-FB33DB30A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10010089" y="-1024581"/>
            <a:ext cx="3054001" cy="1628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4510B-A7E7-ED4D-8D82-71E543166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407" b="59551"/>
          <a:stretch/>
        </p:blipFill>
        <p:spPr>
          <a:xfrm>
            <a:off x="52415" y="1589255"/>
            <a:ext cx="838078" cy="4468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708B91-2F7B-FB4F-ACB7-83D3C753F195}"/>
              </a:ext>
            </a:extLst>
          </p:cNvPr>
          <p:cNvCxnSpPr>
            <a:cxnSpLocks/>
          </p:cNvCxnSpPr>
          <p:nvPr userDrawn="1"/>
        </p:nvCxnSpPr>
        <p:spPr>
          <a:xfrm>
            <a:off x="839416" y="2276872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E1BE3-30A5-F749-B740-2D0E26EB5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349" y="5941509"/>
            <a:ext cx="669645" cy="6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2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D0F6-6D42-0B4B-9E22-E05A4311C3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39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c.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A0280-9494-CB47-8C5F-AC82C48835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4162" y="1507115"/>
            <a:ext cx="5189829" cy="553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C1515F-02F3-FE42-BD00-D05AFF513FE9}"/>
              </a:ext>
            </a:extLst>
          </p:cNvPr>
          <p:cNvSpPr/>
          <p:nvPr userDrawn="1"/>
        </p:nvSpPr>
        <p:spPr>
          <a:xfrm>
            <a:off x="4015011" y="1916832"/>
            <a:ext cx="4161978" cy="416197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19B56-8046-604E-9B7F-3531B5E0E8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12" b="58875"/>
          <a:stretch/>
        </p:blipFill>
        <p:spPr>
          <a:xfrm>
            <a:off x="47328" y="650043"/>
            <a:ext cx="789285" cy="4772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7556E-8FA7-5544-A675-A9C7309D6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612" b="58875"/>
          <a:stretch/>
        </p:blipFill>
        <p:spPr>
          <a:xfrm>
            <a:off x="10064763" y="-1033955"/>
            <a:ext cx="2727981" cy="16495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B8A838-442A-2640-8FE3-64511E7DF06D}"/>
              </a:ext>
            </a:extLst>
          </p:cNvPr>
          <p:cNvCxnSpPr>
            <a:cxnSpLocks/>
          </p:cNvCxnSpPr>
          <p:nvPr userDrawn="1"/>
        </p:nvCxnSpPr>
        <p:spPr>
          <a:xfrm>
            <a:off x="839416" y="1412776"/>
            <a:ext cx="1152090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BEC9199-5EE8-8649-B6C3-D359C537AEB1}"/>
              </a:ext>
            </a:extLst>
          </p:cNvPr>
          <p:cNvSpPr/>
          <p:nvPr userDrawn="1"/>
        </p:nvSpPr>
        <p:spPr>
          <a:xfrm>
            <a:off x="834163" y="3044559"/>
            <a:ext cx="2747237" cy="274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78B30D-84B3-C746-9FD4-6E93C329B09B}"/>
              </a:ext>
            </a:extLst>
          </p:cNvPr>
          <p:cNvSpPr/>
          <p:nvPr userDrawn="1"/>
        </p:nvSpPr>
        <p:spPr>
          <a:xfrm>
            <a:off x="8590861" y="1869834"/>
            <a:ext cx="2747237" cy="274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905986-F134-D244-9F9B-C9895BF46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4155" y="5948851"/>
            <a:ext cx="661643" cy="606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14255-1761-3344-8C1B-AF8827784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14" t="31101" r="50314" b="54199"/>
          <a:stretch/>
        </p:blipFill>
        <p:spPr>
          <a:xfrm>
            <a:off x="4673256" y="2649954"/>
            <a:ext cx="292766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6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016B-F5CE-4B46-82D6-131B7FE19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692" y="553286"/>
            <a:ext cx="10515600" cy="5710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beeld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3EA6-2C24-AB46-B5BB-544C18EDD7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416" y="1547750"/>
            <a:ext cx="4752527" cy="428284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4E4E6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 Het </a:t>
            </a:r>
            <a:r>
              <a:rPr lang="en-US" dirty="0" err="1"/>
              <a:t>boek</a:t>
            </a:r>
            <a:r>
              <a:rPr lang="en-US" dirty="0"/>
              <a:t> </a:t>
            </a:r>
            <a:r>
              <a:rPr lang="en-US" dirty="0" err="1"/>
              <a:t>verschijnt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de </a:t>
            </a:r>
            <a:r>
              <a:rPr lang="en-US" dirty="0" err="1"/>
              <a:t>overheveling</a:t>
            </a:r>
            <a:r>
              <a:rPr lang="en-US" dirty="0"/>
              <a:t> van </a:t>
            </a:r>
            <a:r>
              <a:rPr lang="en-US" dirty="0" err="1"/>
              <a:t>jeugdzorgtaken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gemeenten</a:t>
            </a:r>
            <a:r>
              <a:rPr lang="en-US" dirty="0"/>
              <a:t>. De JIM-</a:t>
            </a:r>
            <a:r>
              <a:rPr lang="en-US" dirty="0" err="1"/>
              <a:t>aanpak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manieren</a:t>
            </a:r>
            <a:r>
              <a:rPr lang="en-US" dirty="0"/>
              <a:t> om de </a:t>
            </a:r>
            <a:r>
              <a:rPr lang="en-US" dirty="0" err="1"/>
              <a:t>doelen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overheveling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in de </a:t>
            </a:r>
            <a:r>
              <a:rPr lang="en-US" dirty="0" err="1"/>
              <a:t>praktijk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realiseren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B038E6-024E-E849-8F5B-95CA7412391D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hape 95">
            <a:extLst>
              <a:ext uri="{FF2B5EF4-FFF2-40B4-BE49-F238E27FC236}">
                <a16:creationId xmlns:a16="http://schemas.microsoft.com/office/drawing/2014/main" id="{225A8E3C-F496-7546-A7BF-D8D8DC36C99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4533" t="1163" r="3811" b="3492"/>
          <a:stretch/>
        </p:blipFill>
        <p:spPr>
          <a:xfrm>
            <a:off x="6111492" y="1500276"/>
            <a:ext cx="4377794" cy="43777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B6502-F276-C349-88E2-4C59D7EBA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8A3D9-3E46-DC4E-BA5C-884B7B0B3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9C5D5D-35B2-FC4F-BE28-747B924C52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BBE6-02AA-914D-A83B-F418C7D6B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beelden</a:t>
            </a:r>
            <a:endParaRPr lang="nl-NL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F16AD6-8229-C444-BA5A-06264008B972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66C1FF-D61B-8640-A9DF-EDAA62D45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50EA4-1A64-A641-9AB7-8D106C755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pic>
        <p:nvPicPr>
          <p:cNvPr id="9" name="Shape 95">
            <a:extLst>
              <a:ext uri="{FF2B5EF4-FFF2-40B4-BE49-F238E27FC236}">
                <a16:creationId xmlns:a16="http://schemas.microsoft.com/office/drawing/2014/main" id="{C057483D-9F4C-E542-A364-8423E6E2ADC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481" t="11513" r="-481" b="20487"/>
          <a:stretch/>
        </p:blipFill>
        <p:spPr>
          <a:xfrm>
            <a:off x="839416" y="2199555"/>
            <a:ext cx="4038600" cy="26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60" descr="foto.jpg">
            <a:extLst>
              <a:ext uri="{FF2B5EF4-FFF2-40B4-BE49-F238E27FC236}">
                <a16:creationId xmlns:a16="http://schemas.microsoft.com/office/drawing/2014/main" id="{BAE4978B-7688-0C44-B21A-2A5A3B64B8C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19562"/>
          <a:stretch/>
        </p:blipFill>
        <p:spPr>
          <a:xfrm>
            <a:off x="5227149" y="2216434"/>
            <a:ext cx="1702142" cy="261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7421FE-F7E3-A942-B93C-D35808885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780" b="-521"/>
          <a:stretch/>
        </p:blipFill>
        <p:spPr>
          <a:xfrm>
            <a:off x="7278424" y="2214224"/>
            <a:ext cx="4074160" cy="2654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E6F822-7F54-DA41-8518-B18162993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8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1787C-09F7-3A45-86D6-FFBFBE83E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548680"/>
            <a:ext cx="792088" cy="47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0E884-4B28-9548-8387-68D63178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B51E2E-416D-B140-A9CC-97A75667FD7F}"/>
              </a:ext>
            </a:extLst>
          </p:cNvPr>
          <p:cNvCxnSpPr>
            <a:cxnSpLocks/>
          </p:cNvCxnSpPr>
          <p:nvPr userDrawn="1"/>
        </p:nvCxnSpPr>
        <p:spPr>
          <a:xfrm>
            <a:off x="839416" y="1124744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45E9D48-2091-A143-B4AA-FF979DD58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548680"/>
            <a:ext cx="10515600" cy="6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3. Bullet list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53B74-7246-5A49-8FCE-56EDAC524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887F3E-6B1B-2D43-99D2-2F9C0A9FD1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682330"/>
            <a:ext cx="8787780" cy="30428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t" latinLnBrk="0" hangingPunct="1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2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• Wat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hulpvraag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jouw</a:t>
            </a:r>
            <a:r>
              <a:rPr lang="en-US" dirty="0"/>
              <a:t> eigen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     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behoeften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Hoe </a:t>
            </a:r>
            <a:r>
              <a:rPr lang="en-US" dirty="0" err="1"/>
              <a:t>interpreteer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verzoek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Wat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gehoor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voorwaarden</a:t>
            </a:r>
            <a:r>
              <a:rPr lang="en-US" dirty="0"/>
              <a:t> die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err="1"/>
              <a:t>doen</a:t>
            </a:r>
            <a:r>
              <a:rPr lang="en-US" dirty="0"/>
              <a:t>?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van de </a:t>
            </a:r>
            <a:r>
              <a:rPr lang="en-US" dirty="0" err="1"/>
              <a:t>jongere</a:t>
            </a:r>
            <a:r>
              <a:rPr lang="en-US" dirty="0"/>
              <a:t>, het </a:t>
            </a:r>
            <a:r>
              <a:rPr lang="en-US" dirty="0" err="1"/>
              <a:t>gezin</a:t>
            </a:r>
            <a:r>
              <a:rPr lang="en-US" dirty="0"/>
              <a:t>, professionals of </a:t>
            </a:r>
            <a:br>
              <a:rPr lang="en-US" dirty="0"/>
            </a:br>
            <a:r>
              <a:rPr lang="en-US" dirty="0"/>
              <a:t>   van </a:t>
            </a:r>
            <a:r>
              <a:rPr lang="en-US" dirty="0" err="1"/>
              <a:t>steunfiguren</a:t>
            </a:r>
            <a:r>
              <a:rPr lang="en-US" dirty="0"/>
              <a:t> om </a:t>
            </a:r>
            <a:r>
              <a:rPr lang="en-US" dirty="0" err="1"/>
              <a:t>jou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1580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0EF6-B012-1E4D-9B0D-E7E342FE8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74" y="1484784"/>
            <a:ext cx="5976292" cy="499761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solidFill>
                  <a:srgbClr val="4E4E6D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Tussentitel</a:t>
            </a:r>
            <a:r>
              <a:rPr lang="en-US" dirty="0"/>
              <a:t> </a:t>
            </a:r>
            <a:r>
              <a:rPr lang="en-US" dirty="0" err="1"/>
              <a:t>blad</a:t>
            </a:r>
            <a:r>
              <a:rPr lang="en-US" dirty="0"/>
              <a:t> 2e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CF3CE-C809-7746-84BA-120941F49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674" y="2564904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E4E6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D3CD2-7ADE-8946-A12B-349E71AE2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F4A9F-C28E-8142-8218-49BD602DC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3FD5E-5DAE-3E42-B502-8308CFD5158C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520909" cy="0"/>
          </a:xfrm>
          <a:prstGeom prst="line">
            <a:avLst/>
          </a:prstGeom>
          <a:ln w="88900">
            <a:solidFill>
              <a:srgbClr val="4E4E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E2D97-C86D-1D4D-A593-9794B253C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0BB6-CAEA-814F-B451-217CE6881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484784"/>
            <a:ext cx="4320108" cy="57261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>
                <a:solidFill>
                  <a:srgbClr val="66AEB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 err="1"/>
              <a:t>Titelblad</a:t>
            </a:r>
            <a:r>
              <a:rPr lang="en-US" dirty="0"/>
              <a:t> </a:t>
            </a:r>
            <a:r>
              <a:rPr lang="en-US" dirty="0" err="1"/>
              <a:t>actie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BD0D-3689-4743-9BA8-2DC7D98BE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5138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66AEB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5F4AB1-AC56-824B-9A19-E17412C81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>
            <a:off x="47328" y="1484784"/>
            <a:ext cx="792088" cy="475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F8286-4146-F74C-A75E-A36B44CC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838" b="58038"/>
          <a:stretch/>
        </p:blipFill>
        <p:spPr>
          <a:xfrm flipH="1">
            <a:off x="9977386" y="-1008134"/>
            <a:ext cx="2749653" cy="16495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EE902B-75B5-2E43-91F3-4BE6D81CE4DB}"/>
              </a:ext>
            </a:extLst>
          </p:cNvPr>
          <p:cNvCxnSpPr>
            <a:cxnSpLocks/>
          </p:cNvCxnSpPr>
          <p:nvPr userDrawn="1"/>
        </p:nvCxnSpPr>
        <p:spPr>
          <a:xfrm>
            <a:off x="839416" y="2060848"/>
            <a:ext cx="11520909" cy="0"/>
          </a:xfrm>
          <a:prstGeom prst="line">
            <a:avLst/>
          </a:prstGeom>
          <a:ln w="88900">
            <a:solidFill>
              <a:srgbClr val="66AE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E167F-6981-C949-B8A8-AE21C71C5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3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E4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154542-533B-DF4F-89C3-4DB67A8B507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688865" y="5949280"/>
            <a:ext cx="661176" cy="60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0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93" r:id="rId14"/>
    <p:sldLayoutId id="2147483695" r:id="rId15"/>
    <p:sldLayoutId id="21474836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688865" y="5949281"/>
            <a:ext cx="661176" cy="606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28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4" r:id="rId4"/>
    <p:sldLayoutId id="2147483675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3" r:id="rId11"/>
    <p:sldLayoutId id="2147483684" r:id="rId12"/>
    <p:sldLayoutId id="2147483685" r:id="rId13"/>
    <p:sldLayoutId id="2147483687" r:id="rId14"/>
    <p:sldLayoutId id="214748369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7N78JwveSE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imwerkt.nl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E05B814-8825-4ACE-93FA-F7E6DD507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432" y="2620028"/>
            <a:ext cx="8772263" cy="2779286"/>
          </a:xfrm>
        </p:spPr>
        <p:txBody>
          <a:bodyPr>
            <a:normAutofit/>
          </a:bodyPr>
          <a:lstStyle/>
          <a:p>
            <a:r>
              <a:rPr lang="nl-NL" sz="6500" dirty="0"/>
              <a:t>Een nieuwe aanpak in de </a:t>
            </a:r>
            <a:r>
              <a:rPr lang="nl-NL" sz="6500" dirty="0" smtClean="0"/>
              <a:t>Regio Hart van Brabant </a:t>
            </a:r>
            <a:endParaRPr lang="nl-NL" sz="6500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75CF28F-8ADF-4BF0-9099-BCFE57704074}"/>
              </a:ext>
            </a:extLst>
          </p:cNvPr>
          <p:cNvSpPr/>
          <p:nvPr/>
        </p:nvSpPr>
        <p:spPr>
          <a:xfrm>
            <a:off x="7024800" y="1593334"/>
            <a:ext cx="135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Kennissessie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AEC4672-ABDD-4430-83BF-68FB98E4AA6C}"/>
              </a:ext>
            </a:extLst>
          </p:cNvPr>
          <p:cNvSpPr/>
          <p:nvPr/>
        </p:nvSpPr>
        <p:spPr>
          <a:xfrm>
            <a:off x="1064159" y="1116280"/>
            <a:ext cx="7077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0" b="1" dirty="0">
                <a:solidFill>
                  <a:schemeClr val="bg1"/>
                </a:solidFill>
                <a:latin typeface="Poppins"/>
              </a:rPr>
              <a:t>IVT met JIM</a:t>
            </a:r>
          </a:p>
        </p:txBody>
      </p:sp>
    </p:spTree>
    <p:extLst>
      <p:ext uri="{BB962C8B-B14F-4D97-AF65-F5344CB8AC3E}">
        <p14:creationId xmlns:p14="http://schemas.microsoft.com/office/powerpoint/2010/main" val="401296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250D4F4-85D7-41E2-B314-7965A40D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33595"/>
            <a:ext cx="11664611" cy="4082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88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53862"/>
            <a:ext cx="10058400" cy="555966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065DD1-0BE3-48EB-9B8C-21241B701D3A}"/>
              </a:ext>
            </a:extLst>
          </p:cNvPr>
          <p:cNvSpPr txBox="1"/>
          <p:nvPr/>
        </p:nvSpPr>
        <p:spPr>
          <a:xfrm>
            <a:off x="2330159" y="271780"/>
            <a:ext cx="376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De 4 contexten van JIM</a:t>
            </a:r>
          </a:p>
        </p:txBody>
      </p:sp>
    </p:spTree>
    <p:extLst>
      <p:ext uri="{BB962C8B-B14F-4D97-AF65-F5344CB8AC3E}">
        <p14:creationId xmlns:p14="http://schemas.microsoft.com/office/powerpoint/2010/main" val="58359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82E28-78CD-DA47-884D-B51ED2AF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36939"/>
            <a:ext cx="11764487" cy="989459"/>
          </a:xfrm>
        </p:spPr>
        <p:txBody>
          <a:bodyPr/>
          <a:lstStyle/>
          <a:p>
            <a:r>
              <a:rPr lang="nl-NL" sz="4500" dirty="0"/>
              <a:t>4 uitgangspunten van informeel </a:t>
            </a:r>
            <a:r>
              <a:rPr lang="nl-NL" sz="4500" dirty="0" smtClean="0"/>
              <a:t>mentorschap </a:t>
            </a:r>
            <a:r>
              <a:rPr lang="nl-NL" sz="2000" dirty="0" smtClean="0"/>
              <a:t>(bio-ecologisch ontwikkelingsmodel; Bronfenbrenner, 2007)</a:t>
            </a:r>
            <a:endParaRPr lang="nl-NL" sz="20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87F2FB-8D65-7448-A680-AD8C6EF75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402235"/>
            <a:ext cx="10515600" cy="317916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arenR"/>
            </a:pPr>
            <a:r>
              <a:rPr lang="nl-NL" dirty="0" smtClean="0"/>
              <a:t>Werk </a:t>
            </a:r>
            <a:r>
              <a:rPr lang="nl-NL" dirty="0"/>
              <a:t>met beschikbare kennis en expertise van alle betrokkenen</a:t>
            </a:r>
          </a:p>
          <a:p>
            <a:pPr marL="514350" indent="-514350">
              <a:buAutoNum type="arabicParenR"/>
            </a:pPr>
            <a:endParaRPr lang="nl-NL" dirty="0"/>
          </a:p>
          <a:p>
            <a:pPr marL="514350" indent="-514350">
              <a:buAutoNum type="arabicParenR"/>
            </a:pPr>
            <a:r>
              <a:rPr lang="nl-NL" dirty="0"/>
              <a:t>Gedrag heeft betekenis in de context (dimensie ‘tijd’)</a:t>
            </a:r>
          </a:p>
          <a:p>
            <a:pPr marL="514350" indent="-514350">
              <a:buAutoNum type="arabicParenR"/>
            </a:pPr>
            <a:endParaRPr lang="nl-NL" dirty="0"/>
          </a:p>
          <a:p>
            <a:pPr marL="514350" indent="-514350">
              <a:buAutoNum type="arabicParenR"/>
            </a:pPr>
            <a:r>
              <a:rPr lang="nl-NL" dirty="0" smtClean="0"/>
              <a:t>Werk </a:t>
            </a:r>
            <a:r>
              <a:rPr lang="nl-NL" dirty="0"/>
              <a:t>met invloed (van dyade naar triade door JIM met invloed)</a:t>
            </a:r>
          </a:p>
          <a:p>
            <a:endParaRPr lang="nl-NL" dirty="0"/>
          </a:p>
          <a:p>
            <a:r>
              <a:rPr lang="nl-NL" dirty="0"/>
              <a:t>4)   Onveiligheid als </a:t>
            </a:r>
            <a:r>
              <a:rPr lang="nl-NL" dirty="0" smtClean="0"/>
              <a:t>gedeeld </a:t>
            </a:r>
            <a:r>
              <a:rPr lang="nl-NL" dirty="0"/>
              <a:t>dilemma</a:t>
            </a:r>
          </a:p>
        </p:txBody>
      </p:sp>
    </p:spTree>
    <p:extLst>
      <p:ext uri="{BB962C8B-B14F-4D97-AF65-F5344CB8AC3E}">
        <p14:creationId xmlns:p14="http://schemas.microsoft.com/office/powerpoint/2010/main" val="33566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5B2237B-9385-4F4C-892F-DC0EF82C8091}"/>
              </a:ext>
            </a:extLst>
          </p:cNvPr>
          <p:cNvSpPr/>
          <p:nvPr/>
        </p:nvSpPr>
        <p:spPr>
          <a:xfrm>
            <a:off x="809469" y="989351"/>
            <a:ext cx="11677338" cy="27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36E2022-6B85-0D4D-B0FD-2B910A59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69" y="361655"/>
            <a:ext cx="8941539" cy="610040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139B64-3A86-034B-A9EF-D5DDBCC6C1AF}"/>
              </a:ext>
            </a:extLst>
          </p:cNvPr>
          <p:cNvSpPr txBox="1"/>
          <p:nvPr/>
        </p:nvSpPr>
        <p:spPr>
          <a:xfrm>
            <a:off x="8012430" y="2088417"/>
            <a:ext cx="4044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>
                <a:latin typeface="PT Sans" panose="020B0503020203020204" pitchFamily="34" charset="77"/>
              </a:rPr>
              <a:t>Samenwerkings-triade</a:t>
            </a:r>
          </a:p>
        </p:txBody>
      </p:sp>
    </p:spTree>
    <p:extLst>
      <p:ext uri="{BB962C8B-B14F-4D97-AF65-F5344CB8AC3E}">
        <p14:creationId xmlns:p14="http://schemas.microsoft.com/office/powerpoint/2010/main" val="2436564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E3A138-B40F-3D4A-8AB8-6F21A841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2" y="1584960"/>
            <a:ext cx="7889431" cy="491327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CF36E57-FBBB-B54E-87C5-CB9CC5135094}"/>
              </a:ext>
            </a:extLst>
          </p:cNvPr>
          <p:cNvSpPr txBox="1"/>
          <p:nvPr/>
        </p:nvSpPr>
        <p:spPr>
          <a:xfrm>
            <a:off x="9120149" y="2715292"/>
            <a:ext cx="3225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latin typeface="PT Sans" panose="020B0503020203020204" pitchFamily="34" charset="77"/>
              </a:rPr>
              <a:t>DUO-triade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4D89D22-4ED3-D548-AE08-4218957221EC}"/>
              </a:ext>
            </a:extLst>
          </p:cNvPr>
          <p:cNvSpPr/>
          <p:nvPr/>
        </p:nvSpPr>
        <p:spPr>
          <a:xfrm>
            <a:off x="304801" y="1109272"/>
            <a:ext cx="11421256" cy="2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306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2785D8-0B16-0E4D-9E1F-42CA539AFD35}"/>
              </a:ext>
            </a:extLst>
          </p:cNvPr>
          <p:cNvSpPr txBox="1"/>
          <p:nvPr/>
        </p:nvSpPr>
        <p:spPr>
          <a:xfrm>
            <a:off x="863777" y="316228"/>
            <a:ext cx="9015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cyclisch proces van de </a:t>
            </a:r>
            <a:r>
              <a:rPr lang="en-US" sz="4400" b="1" dirty="0" smtClean="0">
                <a:latin typeface="PT Sans" panose="020B0503020203020204" pitchFamily="34" charset="77"/>
                <a:ea typeface="Calibri"/>
                <a:cs typeface="Calibri"/>
                <a:sym typeface="Calibri"/>
              </a:rPr>
              <a:t>JIM aanpak</a:t>
            </a:r>
            <a:endParaRPr lang="nl-NL" sz="4400" b="1" dirty="0">
              <a:latin typeface="PT Sans" panose="020B0503020203020204" pitchFamily="34" charset="77"/>
            </a:endParaRPr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F43A9B92-5C2E-6543-88A4-2A0401BE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77" y="1203960"/>
            <a:ext cx="9814563" cy="534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13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841DC4-11EF-EA46-9C8A-15F246BA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</a:rPr>
              <a:t>Wie zijn JIM </a:t>
            </a:r>
            <a:br>
              <a:rPr lang="nl-NL" sz="4000" dirty="0">
                <a:solidFill>
                  <a:srgbClr val="FFFFFF"/>
                </a:solidFill>
              </a:rPr>
            </a:br>
            <a:r>
              <a:rPr lang="nl-NL" sz="4000" dirty="0">
                <a:solidFill>
                  <a:srgbClr val="FFFFFF"/>
                </a:solidFill>
              </a:rPr>
              <a:t/>
            </a:r>
            <a:br>
              <a:rPr lang="nl-NL" sz="4000" dirty="0">
                <a:solidFill>
                  <a:srgbClr val="FFFFFF"/>
                </a:solidFill>
              </a:rPr>
            </a:br>
            <a:r>
              <a:rPr lang="nl-NL" sz="4000" dirty="0">
                <a:solidFill>
                  <a:srgbClr val="FFFFFF"/>
                </a:solidFill>
              </a:rPr>
              <a:t>&amp; </a:t>
            </a:r>
            <a:br>
              <a:rPr lang="nl-NL" sz="4000" dirty="0">
                <a:solidFill>
                  <a:srgbClr val="FFFFFF"/>
                </a:solidFill>
              </a:rPr>
            </a:br>
            <a:r>
              <a:rPr lang="nl-NL" sz="4000" dirty="0">
                <a:solidFill>
                  <a:srgbClr val="FFFFFF"/>
                </a:solidFill>
              </a:rPr>
              <a:t/>
            </a:r>
            <a:br>
              <a:rPr lang="nl-NL" sz="4000" dirty="0">
                <a:solidFill>
                  <a:srgbClr val="FFFFFF"/>
                </a:solidFill>
              </a:rPr>
            </a:br>
            <a:r>
              <a:rPr lang="nl-NL" sz="4000" dirty="0">
                <a:solidFill>
                  <a:srgbClr val="FFFFFF"/>
                </a:solidFill>
              </a:rPr>
              <a:t>Wat doen ze?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6AFE95-1E2E-4EC6-8BE6-FCDEDD3EC6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751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3F6D32B6-9FA4-479C-AEE1-89B25E5C9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850" y="742302"/>
            <a:ext cx="10118916" cy="1360353"/>
          </a:xfrm>
        </p:spPr>
        <p:txBody>
          <a:bodyPr/>
          <a:lstStyle/>
          <a:p>
            <a:pPr algn="ctr"/>
            <a:r>
              <a:rPr lang="nl-NL" altLang="nl-NL" sz="4400" dirty="0"/>
              <a:t>Follow-up onderzoek JIM (2019)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A2902B2-205A-4E4B-91B0-BD4087A5D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402235"/>
            <a:ext cx="10515600" cy="1529685"/>
          </a:xfrm>
        </p:spPr>
        <p:txBody>
          <a:bodyPr>
            <a:normAutofit/>
          </a:bodyPr>
          <a:lstStyle/>
          <a:p>
            <a:pPr>
              <a:defRPr/>
            </a:pPr>
            <a:endParaRPr lang="nl-NL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nl-NL" dirty="0">
                <a:solidFill>
                  <a:srgbClr val="FFFF00"/>
                </a:solidFill>
              </a:rPr>
              <a:t>Levi van Dam, Lotte Heijmans, &amp; Geert Jan S</a:t>
            </a:r>
            <a:r>
              <a:rPr lang="nl-NL" dirty="0" smtClean="0">
                <a:solidFill>
                  <a:srgbClr val="FFFF00"/>
                </a:solidFill>
              </a:rPr>
              <a:t>tams </a:t>
            </a:r>
            <a:r>
              <a:rPr lang="nl-NL" dirty="0">
                <a:solidFill>
                  <a:srgbClr val="FFFF00"/>
                </a:solidFill>
              </a:rPr>
              <a:t>(met dank aan ZonMW) interviewen de JIMs van 2014 en later.</a:t>
            </a:r>
          </a:p>
          <a:p>
            <a:pPr>
              <a:defRPr/>
            </a:pP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27A9D1-44E4-4F83-ACE1-6158CDB760CC}"/>
              </a:ext>
            </a:extLst>
          </p:cNvPr>
          <p:cNvSpPr txBox="1"/>
          <p:nvPr/>
        </p:nvSpPr>
        <p:spPr>
          <a:xfrm>
            <a:off x="3481406" y="4086032"/>
            <a:ext cx="45279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Zie JIMdocu naar aanleiding van het onderzoek naar 24 JIMs: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https://www.youtube.com/watch?v=H7N78JwveSE</a:t>
            </a:r>
            <a:endParaRPr lang="nl-NL" sz="2400" dirty="0">
              <a:solidFill>
                <a:schemeClr val="bg1"/>
              </a:solidFill>
            </a:endParaRPr>
          </a:p>
          <a:p>
            <a:endParaRPr lang="nl-N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>
            <a:extLst>
              <a:ext uri="{FF2B5EF4-FFF2-40B4-BE49-F238E27FC236}">
                <a16:creationId xmlns:a16="http://schemas.microsoft.com/office/drawing/2014/main" id="{722AA21F-D9EC-46F0-B793-6047BDA6D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1228856"/>
            <a:ext cx="10107899" cy="989459"/>
          </a:xfrm>
        </p:spPr>
        <p:txBody>
          <a:bodyPr/>
          <a:lstStyle/>
          <a:p>
            <a:pPr algn="ctr" eaLnBrk="1" hangingPunct="1"/>
            <a:r>
              <a:rPr lang="nl-NL" altLang="nl-NL" sz="3200" dirty="0"/>
              <a:t>						</a:t>
            </a:r>
            <a:br>
              <a:rPr lang="nl-NL" altLang="nl-NL" sz="3200" dirty="0"/>
            </a:br>
            <a:r>
              <a:rPr lang="nl-NL" altLang="nl-NL" sz="3200" dirty="0"/>
              <a:t>										</a:t>
            </a:r>
            <a:r>
              <a:rPr lang="nl-NL" altLang="nl-NL" sz="6000" dirty="0">
                <a:solidFill>
                  <a:schemeClr val="bg1"/>
                </a:solidFill>
                <a:latin typeface="Poppins"/>
              </a:rPr>
              <a:t>	</a:t>
            </a:r>
            <a:r>
              <a:rPr lang="nl-NL" altLang="nl-NL" sz="5400" dirty="0">
                <a:solidFill>
                  <a:schemeClr val="bg1"/>
                </a:solidFill>
                <a:latin typeface="Poppins"/>
              </a:rPr>
              <a:t>JIM follow-up onderzoek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E30B44D-6AB7-4A07-B4FC-AE475CA83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402235"/>
            <a:ext cx="10515600" cy="2874845"/>
          </a:xfrm>
        </p:spPr>
        <p:txBody>
          <a:bodyPr rtlCol="0">
            <a:normAutofit fontScale="62500" lnSpcReduction="20000"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l-NL" sz="4400" b="0" dirty="0">
                <a:solidFill>
                  <a:schemeClr val="bg1"/>
                </a:solidFill>
              </a:rPr>
              <a:t>24 oud JIMs: 6 maanden tot en met 4 jaar geleden afgesloten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l-NL" sz="4400" b="0" dirty="0">
                <a:solidFill>
                  <a:schemeClr val="bg1"/>
                </a:solidFill>
              </a:rPr>
              <a:t>Variërend in leeftijd van 23 tot en met 78 jaar oud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l-NL" sz="4400" b="0" dirty="0">
                <a:solidFill>
                  <a:schemeClr val="bg1"/>
                </a:solidFill>
              </a:rPr>
              <a:t>14 vrouwen, 10 mannen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4400" dirty="0">
              <a:solidFill>
                <a:schemeClr val="bg1"/>
              </a:solidFill>
            </a:endParaRPr>
          </a:p>
          <a:p>
            <a:pPr marL="1143006" lvl="2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l-NL" sz="4400" dirty="0">
                <a:solidFill>
                  <a:schemeClr val="bg1"/>
                </a:solidFill>
              </a:rPr>
              <a:t>75% heeft nog steeds contact</a:t>
            </a:r>
          </a:p>
          <a:p>
            <a:pPr marL="1143006" lvl="2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l-NL" sz="4400" dirty="0">
                <a:solidFill>
                  <a:schemeClr val="bg1"/>
                </a:solidFill>
              </a:rPr>
              <a:t>80% van de jongeren woont thuis, bij afsluiting 70%</a:t>
            </a:r>
          </a:p>
          <a:p>
            <a:pPr marL="1143006" lvl="2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nl-NL" sz="4400" dirty="0">
                <a:solidFill>
                  <a:schemeClr val="bg1"/>
                </a:solidFill>
              </a:rPr>
              <a:t>Hoe vond je het hulpverleningstraject? 7,8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nl-NL" sz="2400" dirty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2000" dirty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nl-NL" sz="2000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5B9AEE4-25CC-4ED4-B59D-ACAD99619FB6}"/>
              </a:ext>
            </a:extLst>
          </p:cNvPr>
          <p:cNvSpPr/>
          <p:nvPr/>
        </p:nvSpPr>
        <p:spPr>
          <a:xfrm>
            <a:off x="1844675" y="5461000"/>
            <a:ext cx="4251325" cy="944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nl-NL" i="1" dirty="0"/>
              <a:t>‘Dit was het diepe niet in, maar gewoon meteen de Middellandse zee in gekieperd.’</a:t>
            </a:r>
            <a:r>
              <a:rPr lang="nl-NL" dirty="0"/>
              <a:t> (vrouw, 46).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CD8CFBA-0790-4FC7-88C0-D76EBAF11D4F}"/>
              </a:ext>
            </a:extLst>
          </p:cNvPr>
          <p:cNvSpPr/>
          <p:nvPr/>
        </p:nvSpPr>
        <p:spPr>
          <a:xfrm>
            <a:off x="7319963" y="5362575"/>
            <a:ext cx="260667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nl-NL" i="1" dirty="0"/>
              <a:t>‘Het is fijn om iemand te helpen’ </a:t>
            </a:r>
            <a:r>
              <a:rPr lang="nl-NL" dirty="0"/>
              <a:t>(man, 50)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135;p16">
            <a:extLst>
              <a:ext uri="{FF2B5EF4-FFF2-40B4-BE49-F238E27FC236}">
                <a16:creationId xmlns:a16="http://schemas.microsoft.com/office/drawing/2014/main" id="{396524E9-A0C3-4DCB-917D-626D77995EE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147888" y="1073150"/>
            <a:ext cx="8054975" cy="74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69" tIns="34275" rIns="68569" bIns="34275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nl-NL">
                <a:solidFill>
                  <a:srgbClr val="FFFFFF"/>
                </a:solidFill>
              </a:rPr>
              <a:t>Circulaire benadering</a:t>
            </a:r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0179" name="Google Shape;136;p16">
            <a:extLst>
              <a:ext uri="{FF2B5EF4-FFF2-40B4-BE49-F238E27FC236}">
                <a16:creationId xmlns:a16="http://schemas.microsoft.com/office/drawing/2014/main" id="{50FC1729-F481-40E9-8DAF-A125D5B137C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7961" y="2659063"/>
            <a:ext cx="10598227" cy="42815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69" tIns="34275" rIns="68569" bIns="34275" numCol="1" compatLnSpc="1">
            <a:prstTxWarp prst="textNoShape">
              <a:avLst/>
            </a:prstTxWarp>
          </a:bodyPr>
          <a:lstStyle/>
          <a:p>
            <a:pPr marL="214313" indent="-214313" defTabSz="6858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nl-NL" sz="2400" dirty="0">
                <a:solidFill>
                  <a:srgbClr val="FFFFFF"/>
                </a:solidFill>
                <a:ea typeface="MS PGothic" panose="020B0600070205080204" pitchFamily="34" charset="-128"/>
              </a:rPr>
              <a:t>Context: thuis, school, de wijk, sport, </a:t>
            </a:r>
            <a:r>
              <a:rPr lang="en-US" altLang="nl-NL" sz="2400" dirty="0" smtClean="0">
                <a:solidFill>
                  <a:srgbClr val="FFFFFF"/>
                </a:solidFill>
                <a:ea typeface="MS PGothic" panose="020B0600070205080204" pitchFamily="34" charset="-128"/>
              </a:rPr>
              <a:t>met / zonder </a:t>
            </a:r>
            <a:r>
              <a:rPr lang="en-US" altLang="nl-NL" sz="2400" dirty="0">
                <a:solidFill>
                  <a:srgbClr val="FFFFFF"/>
                </a:solidFill>
                <a:ea typeface="MS PGothic" panose="020B0600070205080204" pitchFamily="34" charset="-128"/>
              </a:rPr>
              <a:t>hulpverleners</a:t>
            </a:r>
          </a:p>
          <a:p>
            <a:pPr marL="0" indent="0" defTabSz="6858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nl-NL" sz="2400" dirty="0">
              <a:solidFill>
                <a:srgbClr val="FFFFFF"/>
              </a:solidFill>
              <a:ea typeface="MS PGothic" panose="020B0600070205080204" pitchFamily="34" charset="-128"/>
            </a:endParaRPr>
          </a:p>
          <a:p>
            <a:pPr marL="214313" indent="-214313" defTabSz="6858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nl-NL" sz="2400" dirty="0">
                <a:solidFill>
                  <a:srgbClr val="FFFFFF"/>
                </a:solidFill>
                <a:ea typeface="MS PGothic" panose="020B0600070205080204" pitchFamily="34" charset="-128"/>
              </a:rPr>
              <a:t>Actoren: gezinsleden, natuurlijke mentoren, professionals (zorg en onderwijs)</a:t>
            </a:r>
          </a:p>
          <a:p>
            <a:pPr marL="214313" indent="-214313" defTabSz="6858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nl-NL" sz="2400" dirty="0">
              <a:solidFill>
                <a:srgbClr val="FFFFFF"/>
              </a:solidFill>
              <a:ea typeface="MS PGothic" panose="020B0600070205080204" pitchFamily="34" charset="-128"/>
            </a:endParaRPr>
          </a:p>
          <a:p>
            <a:pPr marL="214313" indent="-214313" defTabSz="6858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nl-NL" sz="2400" dirty="0">
                <a:solidFill>
                  <a:srgbClr val="FFFFFF"/>
                </a:solidFill>
                <a:ea typeface="MS PGothic" panose="020B0600070205080204" pitchFamily="34" charset="-128"/>
              </a:rPr>
              <a:t>Wortels: duurzaam, minimalistisch, </a:t>
            </a:r>
            <a:r>
              <a:rPr lang="en-US" altLang="nl-NL" sz="2400" dirty="0" smtClean="0">
                <a:solidFill>
                  <a:srgbClr val="FFFFFF"/>
                </a:solidFill>
                <a:ea typeface="MS PGothic" panose="020B0600070205080204" pitchFamily="34" charset="-128"/>
              </a:rPr>
              <a:t>holistisch, cyclisch </a:t>
            </a:r>
            <a:endParaRPr lang="en-US" altLang="nl-NL" sz="2400" dirty="0">
              <a:solidFill>
                <a:srgbClr val="FFFFFF"/>
              </a:solidFill>
              <a:ea typeface="MS PGothic" panose="020B0600070205080204" pitchFamily="34" charset="-128"/>
            </a:endParaRPr>
          </a:p>
          <a:p>
            <a:pPr marL="214313" indent="-214313" defTabSz="6858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nl-NL" sz="1800" dirty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481133"/>
            <a:ext cx="10515600" cy="792317"/>
          </a:xfrm>
        </p:spPr>
        <p:txBody>
          <a:bodyPr/>
          <a:lstStyle/>
          <a:p>
            <a:pPr algn="ctr"/>
            <a:r>
              <a:rPr lang="nl-NL" dirty="0" smtClean="0"/>
              <a:t>Het </a:t>
            </a:r>
            <a:r>
              <a:rPr lang="nl-NL" dirty="0" err="1" smtClean="0"/>
              <a:t>InVerbindingsteam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nl-NL" dirty="0" smtClean="0"/>
              <a:t>Intersectoraal 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Intensieve systemische behandeling 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Werkt met gezinssystemen met complexe vragen en waarbij sprake is van dreigende uithuisplaatsing </a:t>
            </a:r>
          </a:p>
          <a:p>
            <a:pPr marL="457200" indent="-457200">
              <a:buFontTx/>
              <a:buChar char="-"/>
            </a:pPr>
            <a:r>
              <a:rPr lang="nl-NL" dirty="0" smtClean="0"/>
              <a:t>Eerst wie is JIM dan wat is er aan de hand? </a:t>
            </a:r>
          </a:p>
          <a:p>
            <a:pPr marL="457200" indent="-4572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519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71464" y="3212976"/>
            <a:ext cx="9073008" cy="2582182"/>
          </a:xfrm>
        </p:spPr>
        <p:txBody>
          <a:bodyPr>
            <a:normAutofit/>
          </a:bodyPr>
          <a:lstStyle/>
          <a:p>
            <a:pPr algn="ctr"/>
            <a:r>
              <a:rPr lang="nl-NL" sz="8000" dirty="0" smtClean="0">
                <a:hlinkClick r:id="rId2"/>
              </a:rPr>
              <a:t>www.jimwerkt.nl</a:t>
            </a:r>
            <a:endParaRPr lang="nl-NL" sz="8000" dirty="0" smtClean="0"/>
          </a:p>
          <a:p>
            <a:pPr algn="ctr"/>
            <a:r>
              <a:rPr lang="nl-NL" sz="3200" dirty="0" smtClean="0"/>
              <a:t>Ank Koershuis 06-17002649</a:t>
            </a:r>
          </a:p>
          <a:p>
            <a:pPr algn="ctr"/>
            <a:r>
              <a:rPr lang="nl-NL" sz="3200" dirty="0" smtClean="0"/>
              <a:t>Remy Meesters </a:t>
            </a:r>
            <a:r>
              <a:rPr lang="nl-NL" dirty="0" smtClean="0"/>
              <a:t>06-42736198</a:t>
            </a:r>
            <a:r>
              <a:rPr lang="nl-NL" dirty="0"/>
              <a:t>.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57453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ADFB0-6462-064E-9C2A-5AA8E576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B8E04A-CC3C-5948-8452-F81B62EA9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3F87E59-0266-214C-853E-2AABAC44BA4A}"/>
              </a:ext>
            </a:extLst>
          </p:cNvPr>
          <p:cNvSpPr/>
          <p:nvPr/>
        </p:nvSpPr>
        <p:spPr>
          <a:xfrm>
            <a:off x="-374754" y="-329784"/>
            <a:ext cx="12833454" cy="7318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Shape 207">
            <a:extLst>
              <a:ext uri="{FF2B5EF4-FFF2-40B4-BE49-F238E27FC236}">
                <a16:creationId xmlns:a16="http://schemas.microsoft.com/office/drawing/2014/main" id="{F1701FEA-FE1F-BE49-8AC5-1E32D20640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9182" y="-1"/>
            <a:ext cx="9580336" cy="69886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1C22B53-E2E1-F044-AD23-84AB4B0BC41F}"/>
              </a:ext>
            </a:extLst>
          </p:cNvPr>
          <p:cNvSpPr txBox="1"/>
          <p:nvPr/>
        </p:nvSpPr>
        <p:spPr>
          <a:xfrm>
            <a:off x="1897380" y="134290"/>
            <a:ext cx="19812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1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PT Sans" panose="020B0503020203020204" pitchFamily="34" charset="77"/>
              </a:rPr>
              <a:t>JIM poster</a:t>
            </a:r>
          </a:p>
        </p:txBody>
      </p:sp>
    </p:spTree>
    <p:extLst>
      <p:ext uri="{BB962C8B-B14F-4D97-AF65-F5344CB8AC3E}">
        <p14:creationId xmlns:p14="http://schemas.microsoft.com/office/powerpoint/2010/main" val="106026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CB281E-358F-5148-A7B9-92784D59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het werken met een JIM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CDD8A2-644B-7740-A9DD-7780FCA54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36" y="2588820"/>
            <a:ext cx="5985164" cy="3289465"/>
          </a:xfrm>
        </p:spPr>
        <p:txBody>
          <a:bodyPr/>
          <a:lstStyle/>
          <a:p>
            <a:pPr algn="ctr"/>
            <a:endParaRPr lang="nl-NL" dirty="0"/>
          </a:p>
          <a:p>
            <a:pPr algn="ctr"/>
            <a:r>
              <a:rPr lang="nl-NL" sz="3200" dirty="0"/>
              <a:t>Positieve interacties en zelfregie van het gezin vergroten</a:t>
            </a:r>
          </a:p>
          <a:p>
            <a:pPr algn="ctr"/>
            <a:endParaRPr lang="nl-NL" sz="3200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sz="3200" dirty="0"/>
              <a:t>Gezinnen worden minder afhankelijk van zorg</a:t>
            </a:r>
          </a:p>
          <a:p>
            <a:endParaRPr lang="nl-NL" dirty="0"/>
          </a:p>
        </p:txBody>
      </p:sp>
      <p:sp>
        <p:nvSpPr>
          <p:cNvPr id="4" name="Pijl omlaag 3">
            <a:extLst>
              <a:ext uri="{FF2B5EF4-FFF2-40B4-BE49-F238E27FC236}">
                <a16:creationId xmlns:a16="http://schemas.microsoft.com/office/drawing/2014/main" id="{1190C541-6F20-7A42-8C0A-1CD2AA9485AB}"/>
              </a:ext>
            </a:extLst>
          </p:cNvPr>
          <p:cNvSpPr/>
          <p:nvPr/>
        </p:nvSpPr>
        <p:spPr>
          <a:xfrm>
            <a:off x="2980706" y="325514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57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88" descr="C:\Users\sruig\AppData\Local\Microsoft\Windows\Temporary Internet Files\Content.Outlook\VO23EOIA\IMG_1318.JPG">
            <a:extLst>
              <a:ext uri="{FF2B5EF4-FFF2-40B4-BE49-F238E27FC236}">
                <a16:creationId xmlns:a16="http://schemas.microsoft.com/office/drawing/2014/main" id="{45CD4985-FD56-3E4F-937A-2FE21E0BFD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76333" y="1681660"/>
            <a:ext cx="6702382" cy="47491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F8F7D2C-D081-D748-B910-CCCF19FB4488}"/>
              </a:ext>
            </a:extLst>
          </p:cNvPr>
          <p:cNvSpPr txBox="1"/>
          <p:nvPr/>
        </p:nvSpPr>
        <p:spPr>
          <a:xfrm>
            <a:off x="794479" y="344774"/>
            <a:ext cx="9203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latin typeface="PT Sans" panose="020B0503020203020204" pitchFamily="34" charset="77"/>
              </a:rPr>
              <a:t>Veranderbereidheid</a:t>
            </a:r>
          </a:p>
        </p:txBody>
      </p:sp>
    </p:spTree>
    <p:extLst>
      <p:ext uri="{BB962C8B-B14F-4D97-AF65-F5344CB8AC3E}">
        <p14:creationId xmlns:p14="http://schemas.microsoft.com/office/powerpoint/2010/main" val="56797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persoon, eten, vasthouden, jong&#10;&#10;Automatisch gegenereerde beschrijving">
            <a:extLst>
              <a:ext uri="{FF2B5EF4-FFF2-40B4-BE49-F238E27FC236}">
                <a16:creationId xmlns:a16="http://schemas.microsoft.com/office/drawing/2014/main" id="{3BA7DEF8-1BBB-4608-8B24-5341F690BBB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alphaModFix/>
          </a:blip>
          <a:srcRect l="3530" r="16030" b="1"/>
          <a:stretch/>
        </p:blipFill>
        <p:spPr>
          <a:xfrm rot="5400000">
            <a:off x="5565619" y="231924"/>
            <a:ext cx="6858000" cy="6394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0BC8ED9-47B4-4D54-B705-3E6CA61B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798445"/>
            <a:ext cx="7560840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>
                <a:latin typeface="Poppins" panose="02000000000000000000"/>
                <a:cs typeface="+mj-cs"/>
              </a:rPr>
              <a:t>Zelfdeterminatie theorie </a:t>
            </a:r>
            <a:br>
              <a:rPr lang="en-US" sz="4100" dirty="0">
                <a:latin typeface="Poppins" panose="02000000000000000000"/>
                <a:cs typeface="+mj-cs"/>
              </a:rPr>
            </a:br>
            <a:r>
              <a:rPr lang="en-US" sz="2400" dirty="0">
                <a:latin typeface="+mj-lt"/>
                <a:cs typeface="+mj-cs"/>
              </a:rPr>
              <a:t>(Deci/ Ryan, 1985 &amp; Saad, 2020)</a:t>
            </a:r>
            <a:endParaRPr lang="en-US" sz="4100" dirty="0">
              <a:latin typeface="+mj-lt"/>
              <a:cs typeface="+mj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9A3D82-2766-4D16-B11F-84682BB97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" y="2272143"/>
            <a:ext cx="5511800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Autonomie: ‘</a:t>
            </a:r>
            <a:r>
              <a:rPr lang="en-US" sz="2400" b="1" i="1" dirty="0"/>
              <a:t>ik</a:t>
            </a:r>
            <a:r>
              <a:rPr lang="en-US" sz="2400" b="1" dirty="0"/>
              <a:t> mag kiezen’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Verbinding: ‘Het voelt als familie’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Competentie: ‘Ik </a:t>
            </a:r>
            <a:r>
              <a:rPr lang="en-US" sz="2400" b="1" i="1" dirty="0"/>
              <a:t>kan</a:t>
            </a:r>
            <a:r>
              <a:rPr lang="en-US" sz="2400" b="1" dirty="0"/>
              <a:t> iemand kiezen’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40250F-C3F8-4DB0-8191-071B62C68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" y="5129082"/>
            <a:ext cx="1400992" cy="17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3028" y="1012004"/>
            <a:ext cx="3834477" cy="4795408"/>
          </a:xfrm>
        </p:spPr>
        <p:txBody>
          <a:bodyPr>
            <a:normAutofit/>
          </a:bodyPr>
          <a:lstStyle/>
          <a:p>
            <a:r>
              <a:rPr lang="nl-NL" sz="4200" dirty="0">
                <a:solidFill>
                  <a:srgbClr val="FFFFFF"/>
                </a:solidFill>
              </a:rPr>
              <a:t>JIM = Natuurlijk mentorschap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A360301-03BD-47A0-B359-846593B68C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912365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467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3EA14-0C16-7847-86FF-E20C0346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JIM?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E5F1E5-A086-5B4A-A344-2729E8116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44823"/>
            <a:ext cx="10431483" cy="4582103"/>
          </a:xfrm>
        </p:spPr>
        <p:txBody>
          <a:bodyPr/>
          <a:lstStyle/>
          <a:p>
            <a:r>
              <a:rPr lang="nl-NL" sz="2400" dirty="0" smtClean="0"/>
              <a:t>De </a:t>
            </a:r>
            <a:r>
              <a:rPr lang="nl-NL" sz="2400" b="1" dirty="0" smtClean="0"/>
              <a:t>Jouw </a:t>
            </a:r>
            <a:r>
              <a:rPr lang="nl-NL" sz="2400" b="1" dirty="0"/>
              <a:t>Ingebrachte </a:t>
            </a:r>
            <a:r>
              <a:rPr lang="nl-NL" sz="2400" b="1" dirty="0" smtClean="0"/>
              <a:t>Mentor (=informele mentor):</a:t>
            </a:r>
          </a:p>
          <a:p>
            <a:endParaRPr lang="nl-NL" sz="2400" b="1" dirty="0" smtClean="0"/>
          </a:p>
          <a:p>
            <a:pPr marL="228566" indent="0"/>
            <a:r>
              <a:rPr lang="nl-NL" sz="2400" dirty="0" smtClean="0"/>
              <a:t>1</a:t>
            </a:r>
            <a:r>
              <a:rPr lang="nl-NL" sz="2400" u="sng" dirty="0" smtClean="0"/>
              <a:t>. Combineert </a:t>
            </a:r>
            <a:r>
              <a:rPr lang="nl-NL" sz="2400" u="sng" dirty="0"/>
              <a:t>de expertise</a:t>
            </a:r>
            <a:r>
              <a:rPr lang="nl-NL" sz="2400" dirty="0"/>
              <a:t> uit het sociaal netwerk van het gezin (informele expertise) met professionele expertise (formele expertise</a:t>
            </a:r>
            <a:r>
              <a:rPr lang="nl-NL" sz="2400" dirty="0" smtClean="0"/>
              <a:t>).</a:t>
            </a:r>
          </a:p>
          <a:p>
            <a:pPr marL="571466" indent="-342900">
              <a:buFont typeface="Arial" panose="020B0604020202020204" pitchFamily="34" charset="0"/>
              <a:buChar char="•"/>
            </a:pPr>
            <a:endParaRPr lang="nl-NL" sz="2400" dirty="0" smtClean="0"/>
          </a:p>
          <a:p>
            <a:pPr marL="228566" indent="0"/>
            <a:r>
              <a:rPr lang="nl-NL" sz="2400" dirty="0" smtClean="0"/>
              <a:t>2. </a:t>
            </a:r>
            <a:r>
              <a:rPr lang="nl-NL" sz="2400" u="sng" dirty="0" smtClean="0"/>
              <a:t>Verbindt en verstevigt de </a:t>
            </a:r>
            <a:r>
              <a:rPr lang="nl-NL" sz="2400" u="sng" dirty="0"/>
              <a:t>bestaande verbindingen</a:t>
            </a:r>
            <a:r>
              <a:rPr lang="nl-NL" sz="2400" dirty="0"/>
              <a:t> in het informele netwerk. </a:t>
            </a:r>
            <a:endParaRPr lang="nl-NL" sz="2400" dirty="0" smtClean="0"/>
          </a:p>
          <a:p>
            <a:pPr marL="571466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28566" indent="0"/>
            <a:r>
              <a:rPr lang="nl-NL" sz="2400" dirty="0" smtClean="0"/>
              <a:t>3. Bewerkstelligt de </a:t>
            </a:r>
            <a:r>
              <a:rPr lang="nl-NL" sz="2400" u="sng" dirty="0" smtClean="0"/>
              <a:t>positieve gezondheid en daarmee de gezinsveerkracht </a:t>
            </a:r>
            <a:r>
              <a:rPr lang="nl-NL" sz="2400" dirty="0" smtClean="0"/>
              <a:t>in het gezin door het </a:t>
            </a:r>
            <a:r>
              <a:rPr lang="nl-NL" sz="2400" dirty="0"/>
              <a:t>aanspreken van </a:t>
            </a:r>
            <a:r>
              <a:rPr lang="nl-NL" sz="2400" u="sng" dirty="0"/>
              <a:t>sociale </a:t>
            </a:r>
            <a:r>
              <a:rPr lang="nl-NL" sz="2400" u="sng" dirty="0" smtClean="0"/>
              <a:t>vindingrijkheid</a:t>
            </a:r>
            <a:endParaRPr lang="nl-NL" sz="2400" dirty="0"/>
          </a:p>
          <a:p>
            <a:endParaRPr lang="nl-NL" sz="2400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2444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CE8B7-462A-CB4D-9219-C0B6CFA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 kernbegrippen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69BF0A-78C0-1744-A2C6-86C8188AA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000" dirty="0"/>
              <a:t>Positieve gezondheid:</a:t>
            </a:r>
          </a:p>
          <a:p>
            <a:endParaRPr lang="nl-NL" sz="2000" dirty="0"/>
          </a:p>
          <a:p>
            <a:r>
              <a:rPr lang="nl-NL" sz="2000" dirty="0"/>
              <a:t>‘Het vermogen zich aan te passen en eigen regie te voeren, in het licht van fysieke, emotionele en sociale uitdagingen van het leven’ </a:t>
            </a:r>
            <a:r>
              <a:rPr lang="nl-NL" sz="1050" dirty="0"/>
              <a:t>(Huber et al., 2011)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1D4823-98ED-C147-BE8C-C1F06C40EE7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nl-NL" sz="2000" dirty="0"/>
              <a:t>Gezinsveerkracht:</a:t>
            </a:r>
          </a:p>
          <a:p>
            <a:endParaRPr lang="nl-NL" sz="2000" dirty="0"/>
          </a:p>
          <a:p>
            <a:r>
              <a:rPr lang="nl-NL" sz="2000" dirty="0"/>
              <a:t>‘De mogelijkheid van een gezinssysteem om te herstellen van tegenslag en hier sterker en met meer hulpbronnen uit te komen’ </a:t>
            </a:r>
            <a:r>
              <a:rPr lang="nl-NL" sz="1050" dirty="0"/>
              <a:t>(Walsh, 2002, 2003: </a:t>
            </a:r>
            <a:r>
              <a:rPr lang="nl-NL" sz="1050" dirty="0" err="1"/>
              <a:t>Sixbey</a:t>
            </a:r>
            <a:r>
              <a:rPr lang="nl-NL" sz="1050" dirty="0"/>
              <a:t>, 2005)</a:t>
            </a:r>
            <a:endParaRPr lang="nl-NL" sz="200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5CFC0CA-DDB8-C040-A1A3-EC78D11F4E3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nl-NL" sz="2000" dirty="0"/>
              <a:t>Sociale vindingrijkheid:</a:t>
            </a:r>
          </a:p>
          <a:p>
            <a:endParaRPr lang="nl-NL" sz="2000" dirty="0"/>
          </a:p>
          <a:p>
            <a:r>
              <a:rPr lang="nl-NL" sz="2000" dirty="0"/>
              <a:t>‘ Gedrag (impliciet en expliciet) waardoor iemand in staat is om ondersteunende relaties te bewerkstelligen, te benutten en te onderhouden’ </a:t>
            </a:r>
            <a:r>
              <a:rPr lang="nl-NL" sz="1050" dirty="0"/>
              <a:t>(</a:t>
            </a:r>
            <a:r>
              <a:rPr lang="nl-NL" sz="1050" dirty="0" err="1"/>
              <a:t>Rapp</a:t>
            </a:r>
            <a:r>
              <a:rPr lang="nl-NL" sz="1050" dirty="0"/>
              <a:t> et al., 2010)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413300127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868</Words>
  <Application>Microsoft Office PowerPoint</Application>
  <PresentationFormat>Breedbeeld</PresentationFormat>
  <Paragraphs>112</Paragraphs>
  <Slides>20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9" baseType="lpstr">
      <vt:lpstr>MS PGothic</vt:lpstr>
      <vt:lpstr>Arial</vt:lpstr>
      <vt:lpstr>Calibri</vt:lpstr>
      <vt:lpstr>Calibri Light</vt:lpstr>
      <vt:lpstr>Poppins</vt:lpstr>
      <vt:lpstr>PT Sans</vt:lpstr>
      <vt:lpstr>Wingdings 3</vt:lpstr>
      <vt:lpstr>2_Custom Design</vt:lpstr>
      <vt:lpstr>3_Custom Design</vt:lpstr>
      <vt:lpstr>PowerPoint-presentatie</vt:lpstr>
      <vt:lpstr>Het InVerbindingsteam </vt:lpstr>
      <vt:lpstr>PowerPoint-presentatie</vt:lpstr>
      <vt:lpstr>Doel van het werken met een JIM</vt:lpstr>
      <vt:lpstr>PowerPoint-presentatie</vt:lpstr>
      <vt:lpstr>Zelfdeterminatie theorie  (Deci/ Ryan, 1985 &amp; Saad, 2020)</vt:lpstr>
      <vt:lpstr>JIM = Natuurlijk mentorschap</vt:lpstr>
      <vt:lpstr>Wat is JIM?</vt:lpstr>
      <vt:lpstr>3 kernbegrippen</vt:lpstr>
      <vt:lpstr>PowerPoint-presentatie</vt:lpstr>
      <vt:lpstr>PowerPoint-presentatie</vt:lpstr>
      <vt:lpstr>4 uitgangspunten van informeel mentorschap (bio-ecologisch ontwikkelingsmodel; Bronfenbrenner, 2007)</vt:lpstr>
      <vt:lpstr>PowerPoint-presentatie</vt:lpstr>
      <vt:lpstr>PowerPoint-presentatie</vt:lpstr>
      <vt:lpstr>PowerPoint-presentatie</vt:lpstr>
      <vt:lpstr>Wie zijn JIM   &amp;   Wat doen ze?</vt:lpstr>
      <vt:lpstr>Follow-up onderzoek JIM (2019)</vt:lpstr>
      <vt:lpstr>                  JIM follow-up onderzoek </vt:lpstr>
      <vt:lpstr>Circulaire benadering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Nanda Hakkert</dc:creator>
  <cp:lastModifiedBy>Ank Koershuis</cp:lastModifiedBy>
  <cp:revision>3</cp:revision>
  <dcterms:modified xsi:type="dcterms:W3CDTF">2021-09-22T10:56:29Z</dcterms:modified>
</cp:coreProperties>
</file>