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notesSlides/notesSlide1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1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2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2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22.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2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24.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notesSlides/notesSlide2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notesSlides/notesSlide2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notesSlides/notesSlide2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notesSlides/notesSlide2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notesSlides/notesSlide2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notesSlides/notesSlide3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368" r:id="rId5"/>
    <p:sldId id="392" r:id="rId6"/>
    <p:sldId id="502" r:id="rId7"/>
    <p:sldId id="423" r:id="rId8"/>
    <p:sldId id="439" r:id="rId9"/>
    <p:sldId id="475" r:id="rId10"/>
    <p:sldId id="500" r:id="rId11"/>
    <p:sldId id="473" r:id="rId12"/>
    <p:sldId id="474" r:id="rId13"/>
    <p:sldId id="501" r:id="rId14"/>
    <p:sldId id="476" r:id="rId15"/>
    <p:sldId id="477" r:id="rId16"/>
    <p:sldId id="478" r:id="rId17"/>
    <p:sldId id="479" r:id="rId18"/>
    <p:sldId id="482" r:id="rId19"/>
    <p:sldId id="480" r:id="rId20"/>
    <p:sldId id="483" r:id="rId21"/>
    <p:sldId id="484" r:id="rId22"/>
    <p:sldId id="485" r:id="rId23"/>
    <p:sldId id="486" r:id="rId24"/>
    <p:sldId id="487" r:id="rId25"/>
    <p:sldId id="488" r:id="rId26"/>
    <p:sldId id="489" r:id="rId27"/>
    <p:sldId id="492" r:id="rId28"/>
    <p:sldId id="493" r:id="rId29"/>
    <p:sldId id="494" r:id="rId30"/>
    <p:sldId id="495" r:id="rId31"/>
    <p:sldId id="496" r:id="rId32"/>
    <p:sldId id="497" r:id="rId33"/>
    <p:sldId id="498" r:id="rId34"/>
    <p:sldId id="503"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443" r:id="rId50"/>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25C"/>
    <a:srgbClr val="62769A"/>
    <a:srgbClr val="E0057A"/>
    <a:srgbClr val="612F37"/>
    <a:srgbClr val="793B45"/>
    <a:srgbClr val="FAF4F5"/>
    <a:srgbClr val="EFDDE0"/>
    <a:srgbClr val="4D173F"/>
    <a:srgbClr val="EFF6FB"/>
    <a:srgbClr val="056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DF39A3-FC73-C617-5050-D228C10B0E0B}" v="197" dt="2020-10-23T13:38:55.303"/>
    <p1510:client id="{CE97D8EE-3736-448A-8132-D91803D68A27}" v="2" dt="2020-10-21T15:20:58.2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dimensus.sharepoint.com/sites/projecten/Gedeelde%20documenten/Projecten_lopend/921%20Evaluatie%20resultaatgericht%20inkopen%20Jeugdhulp/921%20Rapportage/Figuren%20RGI%20Tilburg%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900"/>
              <a:t>Worden met het gezin heldere afspraken gemaakt over wie de regie neemt?</a:t>
            </a:r>
          </a:p>
        </c:rich>
      </c:tx>
      <c:layout>
        <c:manualLayout>
          <c:xMode val="edge"/>
          <c:yMode val="edge"/>
          <c:x val="8.0562140409546788E-4"/>
          <c:y val="0.9649741541321309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7467935258092738"/>
          <c:y val="9.3028938362475541E-2"/>
          <c:w val="0.59476509186351711"/>
          <c:h val="0.73060877369074551"/>
        </c:manualLayout>
      </c:layout>
      <c:barChart>
        <c:barDir val="bar"/>
        <c:grouping val="percentStacked"/>
        <c:varyColors val="0"/>
        <c:ser>
          <c:idx val="0"/>
          <c:order val="0"/>
          <c:tx>
            <c:strRef>
              <c:f>'Figuren RGI Tilburg (NIEUW)'!$B$4</c:f>
              <c:strCache>
                <c:ptCount val="1"/>
                <c:pt idx="0">
                  <c:v>Ja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(NIEUW)'!$A$5:$A$9</c:f>
              <c:strCache>
                <c:ptCount val="5"/>
                <c:pt idx="0">
                  <c:v>Totaal</c:v>
                </c:pt>
                <c:pt idx="2">
                  <c:v>De Toegang</c:v>
                </c:pt>
                <c:pt idx="3">
                  <c:v>Een gecertificeerde instelling</c:v>
                </c:pt>
                <c:pt idx="4">
                  <c:v>Een aanbieder van hulpverlening</c:v>
                </c:pt>
              </c:strCache>
            </c:strRef>
          </c:cat>
          <c:val>
            <c:numRef>
              <c:f>'Figuren RGI Tilburg (NIEUW)'!$B$5:$B$9</c:f>
              <c:numCache>
                <c:formatCode>General</c:formatCode>
                <c:ptCount val="5"/>
                <c:pt idx="0" formatCode="0%">
                  <c:v>0.60948905109489049</c:v>
                </c:pt>
                <c:pt idx="2" formatCode="0%">
                  <c:v>0.46391752577319584</c:v>
                </c:pt>
                <c:pt idx="3" formatCode="0%">
                  <c:v>0.91666666666666652</c:v>
                </c:pt>
                <c:pt idx="4" formatCode="0%">
                  <c:v>0.67073170731707321</c:v>
                </c:pt>
              </c:numCache>
            </c:numRef>
          </c:val>
          <c:extLst>
            <c:ext xmlns:c16="http://schemas.microsoft.com/office/drawing/2014/chart" uri="{C3380CC4-5D6E-409C-BE32-E72D297353CC}">
              <c16:uniqueId val="{00000000-F3BA-4B7B-B839-61DD0DE67E8A}"/>
            </c:ext>
          </c:extLst>
        </c:ser>
        <c:ser>
          <c:idx val="1"/>
          <c:order val="1"/>
          <c:tx>
            <c:strRef>
              <c:f>'Figuren RGI Tilburg (NIEUW)'!$C$4</c:f>
              <c:strCache>
                <c:ptCount val="1"/>
                <c:pt idx="0">
                  <c:v>Deels</c:v>
                </c:pt>
              </c:strCache>
            </c:strRef>
          </c:tx>
          <c:spPr>
            <a:solidFill>
              <a:srgbClr val="FFC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F3BA-4B7B-B839-61DD0DE67E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(NIEUW)'!$A$5:$A$9</c:f>
              <c:strCache>
                <c:ptCount val="5"/>
                <c:pt idx="0">
                  <c:v>Totaal</c:v>
                </c:pt>
                <c:pt idx="2">
                  <c:v>De Toegang</c:v>
                </c:pt>
                <c:pt idx="3">
                  <c:v>Een gecertificeerde instelling</c:v>
                </c:pt>
                <c:pt idx="4">
                  <c:v>Een aanbieder van hulpverlening</c:v>
                </c:pt>
              </c:strCache>
            </c:strRef>
          </c:cat>
          <c:val>
            <c:numRef>
              <c:f>'Figuren RGI Tilburg (NIEUW)'!$C$5:$C$9</c:f>
              <c:numCache>
                <c:formatCode>General</c:formatCode>
                <c:ptCount val="5"/>
                <c:pt idx="0" formatCode="0%">
                  <c:v>0.3576642335766424</c:v>
                </c:pt>
                <c:pt idx="2" formatCode="0%">
                  <c:v>0.51546391752577314</c:v>
                </c:pt>
                <c:pt idx="3" formatCode="0%">
                  <c:v>0</c:v>
                </c:pt>
                <c:pt idx="4" formatCode="0%">
                  <c:v>0.29268292682926828</c:v>
                </c:pt>
              </c:numCache>
            </c:numRef>
          </c:val>
          <c:extLst>
            <c:ext xmlns:c16="http://schemas.microsoft.com/office/drawing/2014/chart" uri="{C3380CC4-5D6E-409C-BE32-E72D297353CC}">
              <c16:uniqueId val="{00000002-F3BA-4B7B-B839-61DD0DE67E8A}"/>
            </c:ext>
          </c:extLst>
        </c:ser>
        <c:ser>
          <c:idx val="2"/>
          <c:order val="2"/>
          <c:tx>
            <c:strRef>
              <c:f>'Figuren RGI Tilburg (NIEUW)'!$D$4</c:f>
              <c:strCache>
                <c:ptCount val="1"/>
                <c:pt idx="0">
                  <c:v>Nee</c:v>
                </c:pt>
              </c:strCache>
            </c:strRef>
          </c:tx>
          <c:spPr>
            <a:solidFill>
              <a:srgbClr val="FF0000"/>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BA-4B7B-B839-61DD0DE67E8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(NIEUW)'!$A$5:$A$9</c:f>
              <c:strCache>
                <c:ptCount val="5"/>
                <c:pt idx="0">
                  <c:v>Totaal</c:v>
                </c:pt>
                <c:pt idx="2">
                  <c:v>De Toegang</c:v>
                </c:pt>
                <c:pt idx="3">
                  <c:v>Een gecertificeerde instelling</c:v>
                </c:pt>
                <c:pt idx="4">
                  <c:v>Een aanbieder van hulpverlening</c:v>
                </c:pt>
              </c:strCache>
            </c:strRef>
          </c:cat>
          <c:val>
            <c:numRef>
              <c:f>'Figuren RGI Tilburg (NIEUW)'!$D$5:$D$9</c:f>
              <c:numCache>
                <c:formatCode>General</c:formatCode>
                <c:ptCount val="5"/>
                <c:pt idx="0" formatCode="0%">
                  <c:v>3.2846715328467155E-2</c:v>
                </c:pt>
                <c:pt idx="2" formatCode="0%">
                  <c:v>2.0618556701030924E-2</c:v>
                </c:pt>
                <c:pt idx="3" formatCode="0%">
                  <c:v>8.3333333333333315E-2</c:v>
                </c:pt>
                <c:pt idx="4" formatCode="0%">
                  <c:v>3.6585365853658534E-2</c:v>
                </c:pt>
              </c:numCache>
            </c:numRef>
          </c:val>
          <c:extLst>
            <c:ext xmlns:c16="http://schemas.microsoft.com/office/drawing/2014/chart" uri="{C3380CC4-5D6E-409C-BE32-E72D297353CC}">
              <c16:uniqueId val="{00000004-F3BA-4B7B-B839-61DD0DE67E8A}"/>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35867259026485931"/>
          <c:y val="0.864258530183727"/>
          <c:w val="0.63012359155446673"/>
          <c:h val="4.542016135653218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900"/>
              <a:t>Waarom maakt u hier geen/ niet altijd gebruik van?</a:t>
            </a:r>
          </a:p>
        </c:rich>
      </c:tx>
      <c:layout>
        <c:manualLayout>
          <c:xMode val="edge"/>
          <c:yMode val="edge"/>
          <c:x val="8.0555555555555556E-4"/>
          <c:y val="0.9394340911147861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41346019247594"/>
          <c:y val="1.7488049103579924E-2"/>
          <c:w val="0.62809842519685044"/>
          <c:h val="0.67688363405984908"/>
        </c:manualLayout>
      </c:layout>
      <c:barChart>
        <c:barDir val="bar"/>
        <c:grouping val="percentStacked"/>
        <c:varyColors val="0"/>
        <c:ser>
          <c:idx val="0"/>
          <c:order val="0"/>
          <c:tx>
            <c:strRef>
              <c:f>'Figuren RGI Tilburg (NIEUW)'!$B$131</c:f>
              <c:strCache>
                <c:ptCount val="1"/>
                <c:pt idx="0">
                  <c:v>Ik mis bepaalde vormen van hulpverlening bij de sociale kaart</c:v>
                </c:pt>
              </c:strCache>
            </c:strRef>
          </c:tx>
          <c:spPr>
            <a:solidFill>
              <a:srgbClr val="0C33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(NIEUW)'!$A$132:$A$135</c:f>
              <c:strCache>
                <c:ptCount val="4"/>
                <c:pt idx="0">
                  <c:v>Totaal</c:v>
                </c:pt>
                <c:pt idx="2">
                  <c:v>De Toegang</c:v>
                </c:pt>
                <c:pt idx="3">
                  <c:v>Een gecertificeerde instelling</c:v>
                </c:pt>
              </c:strCache>
            </c:strRef>
          </c:cat>
          <c:val>
            <c:numRef>
              <c:f>'Figuren RGI Tilburg (NIEUW)'!$B$132:$B$135</c:f>
              <c:numCache>
                <c:formatCode>General</c:formatCode>
                <c:ptCount val="4"/>
                <c:pt idx="0" formatCode="0%">
                  <c:v>0.18181818181818199</c:v>
                </c:pt>
                <c:pt idx="2" formatCode="0%">
                  <c:v>0.15625</c:v>
                </c:pt>
                <c:pt idx="3" formatCode="0%">
                  <c:v>1</c:v>
                </c:pt>
              </c:numCache>
            </c:numRef>
          </c:val>
          <c:extLst>
            <c:ext xmlns:c16="http://schemas.microsoft.com/office/drawing/2014/chart" uri="{C3380CC4-5D6E-409C-BE32-E72D297353CC}">
              <c16:uniqueId val="{00000000-7450-4070-87F8-0E7C7C2562AF}"/>
            </c:ext>
          </c:extLst>
        </c:ser>
        <c:ser>
          <c:idx val="1"/>
          <c:order val="1"/>
          <c:tx>
            <c:strRef>
              <c:f>'Figuren RGI Tilburg (NIEUW)'!$C$131</c:f>
              <c:strCache>
                <c:ptCount val="1"/>
                <c:pt idx="0">
                  <c:v>Ik vind de sociale kaart niet altijd even duidelijk</c:v>
                </c:pt>
              </c:strCache>
            </c:strRef>
          </c:tx>
          <c:spPr>
            <a:solidFill>
              <a:srgbClr val="0070C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7450-4070-87F8-0E7C7C2562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(NIEUW)'!$A$132:$A$135</c:f>
              <c:strCache>
                <c:ptCount val="4"/>
                <c:pt idx="0">
                  <c:v>Totaal</c:v>
                </c:pt>
                <c:pt idx="2">
                  <c:v>De Toegang</c:v>
                </c:pt>
                <c:pt idx="3">
                  <c:v>Een gecertificeerde instelling</c:v>
                </c:pt>
              </c:strCache>
            </c:strRef>
          </c:cat>
          <c:val>
            <c:numRef>
              <c:f>'Figuren RGI Tilburg (NIEUW)'!$C$132:$C$135</c:f>
              <c:numCache>
                <c:formatCode>General</c:formatCode>
                <c:ptCount val="4"/>
                <c:pt idx="0" formatCode="0%">
                  <c:v>0.36363636363636365</c:v>
                </c:pt>
                <c:pt idx="2" formatCode="0%">
                  <c:v>0.375</c:v>
                </c:pt>
                <c:pt idx="3" formatCode="0%">
                  <c:v>0</c:v>
                </c:pt>
              </c:numCache>
            </c:numRef>
          </c:val>
          <c:extLst>
            <c:ext xmlns:c16="http://schemas.microsoft.com/office/drawing/2014/chart" uri="{C3380CC4-5D6E-409C-BE32-E72D297353CC}">
              <c16:uniqueId val="{00000002-7450-4070-87F8-0E7C7C2562AF}"/>
            </c:ext>
          </c:extLst>
        </c:ser>
        <c:ser>
          <c:idx val="2"/>
          <c:order val="2"/>
          <c:tx>
            <c:strRef>
              <c:f>'Figuren RGI Tilburg (NIEUW)'!$D$131</c:f>
              <c:strCache>
                <c:ptCount val="1"/>
                <c:pt idx="0">
                  <c:v>Bekend met de sociale kaart, hoef ik niet meer op te kijken</c:v>
                </c:pt>
              </c:strCache>
            </c:strRef>
          </c:tx>
          <c:spPr>
            <a:solidFill>
              <a:srgbClr val="00B0F0"/>
            </a:solidFill>
            <a:ln>
              <a:noFill/>
            </a:ln>
            <a:effectLst/>
          </c:spPr>
          <c:invertIfNegative val="0"/>
          <c:cat>
            <c:strRef>
              <c:f>'Figuren RGI Tilburg (NIEUW)'!$A$132:$A$135</c:f>
              <c:strCache>
                <c:ptCount val="4"/>
                <c:pt idx="0">
                  <c:v>Totaal</c:v>
                </c:pt>
                <c:pt idx="2">
                  <c:v>De Toegang</c:v>
                </c:pt>
                <c:pt idx="3">
                  <c:v>Een gecertificeerde instelling</c:v>
                </c:pt>
              </c:strCache>
            </c:strRef>
          </c:cat>
          <c:val>
            <c:numRef>
              <c:f>'Figuren RGI Tilburg (NIEUW)'!$D$132:$D$135</c:f>
              <c:numCache>
                <c:formatCode>General</c:formatCode>
                <c:ptCount val="4"/>
                <c:pt idx="0" formatCode="0%">
                  <c:v>0</c:v>
                </c:pt>
                <c:pt idx="2" formatCode="0%">
                  <c:v>0</c:v>
                </c:pt>
                <c:pt idx="3" formatCode="0%">
                  <c:v>0</c:v>
                </c:pt>
              </c:numCache>
            </c:numRef>
          </c:val>
          <c:extLst>
            <c:ext xmlns:c16="http://schemas.microsoft.com/office/drawing/2014/chart" uri="{C3380CC4-5D6E-409C-BE32-E72D297353CC}">
              <c16:uniqueId val="{00000003-7450-4070-87F8-0E7C7C2562AF}"/>
            </c:ext>
          </c:extLst>
        </c:ser>
        <c:ser>
          <c:idx val="3"/>
          <c:order val="3"/>
          <c:tx>
            <c:strRef>
              <c:f>'Figuren RGI Tilburg (NIEUW)'!$E$131</c:f>
              <c:strCache>
                <c:ptCount val="1"/>
                <c:pt idx="0">
                  <c:v>Anders, namelijk:</c:v>
                </c:pt>
              </c:strCache>
            </c:strRef>
          </c:tx>
          <c:spPr>
            <a:solidFill>
              <a:schemeClr val="bg1">
                <a:lumMod val="75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7450-4070-87F8-0E7C7C2562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(NIEUW)'!$A$132:$A$135</c:f>
              <c:strCache>
                <c:ptCount val="4"/>
                <c:pt idx="0">
                  <c:v>Totaal</c:v>
                </c:pt>
                <c:pt idx="2">
                  <c:v>De Toegang</c:v>
                </c:pt>
                <c:pt idx="3">
                  <c:v>Een gecertificeerde instelling</c:v>
                </c:pt>
              </c:strCache>
            </c:strRef>
          </c:cat>
          <c:val>
            <c:numRef>
              <c:f>'Figuren RGI Tilburg (NIEUW)'!$E$132:$E$135</c:f>
              <c:numCache>
                <c:formatCode>General</c:formatCode>
                <c:ptCount val="4"/>
                <c:pt idx="0" formatCode="0%">
                  <c:v>0.45454545454545453</c:v>
                </c:pt>
                <c:pt idx="2" formatCode="0%">
                  <c:v>0.46875</c:v>
                </c:pt>
                <c:pt idx="3" formatCode="0%">
                  <c:v>0</c:v>
                </c:pt>
              </c:numCache>
            </c:numRef>
          </c:val>
          <c:extLst>
            <c:ext xmlns:c16="http://schemas.microsoft.com/office/drawing/2014/chart" uri="{C3380CC4-5D6E-409C-BE32-E72D297353CC}">
              <c16:uniqueId val="{00000005-7450-4070-87F8-0E7C7C2562AF}"/>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69118071965327632"/>
          <c:w val="1"/>
          <c:h val="0.2364492924044064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Helpt de sociale kaart om vaker uit te komen bij een voorziening uit het voorliggend veld?</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0370370370370372"/>
        </c:manualLayout>
      </c:layout>
      <c:barChart>
        <c:barDir val="bar"/>
        <c:grouping val="percentStacked"/>
        <c:varyColors val="0"/>
        <c:ser>
          <c:idx val="0"/>
          <c:order val="0"/>
          <c:tx>
            <c:strRef>
              <c:f>'Figuren RGI Tilburg (NIEUW)'!$B$145</c:f>
              <c:strCache>
                <c:ptCount val="1"/>
                <c:pt idx="0">
                  <c:v>Ja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(NIEUW)'!$A$146:$A$149</c:f>
              <c:strCache>
                <c:ptCount val="4"/>
                <c:pt idx="0">
                  <c:v>Totaal</c:v>
                </c:pt>
                <c:pt idx="2">
                  <c:v>De Toegang</c:v>
                </c:pt>
                <c:pt idx="3">
                  <c:v>Een gecertificeerde instelling</c:v>
                </c:pt>
              </c:strCache>
            </c:strRef>
          </c:cat>
          <c:val>
            <c:numRef>
              <c:f>'Figuren RGI Tilburg (NIEUW)'!$B$146:$B$149</c:f>
              <c:numCache>
                <c:formatCode>General</c:formatCode>
                <c:ptCount val="4"/>
                <c:pt idx="0" formatCode="0%">
                  <c:v>0.32258064516129031</c:v>
                </c:pt>
                <c:pt idx="2" formatCode="0%">
                  <c:v>0.32941176470588229</c:v>
                </c:pt>
                <c:pt idx="3" formatCode="0%">
                  <c:v>0.25</c:v>
                </c:pt>
              </c:numCache>
            </c:numRef>
          </c:val>
          <c:extLst>
            <c:ext xmlns:c16="http://schemas.microsoft.com/office/drawing/2014/chart" uri="{C3380CC4-5D6E-409C-BE32-E72D297353CC}">
              <c16:uniqueId val="{00000000-3CC3-474E-94A3-F3D7BEBF556D}"/>
            </c:ext>
          </c:extLst>
        </c:ser>
        <c:ser>
          <c:idx val="1"/>
          <c:order val="1"/>
          <c:tx>
            <c:strRef>
              <c:f>'Figuren RGI Tilburg (NIEUW)'!$C$145</c:f>
              <c:strCache>
                <c:ptCount val="1"/>
                <c:pt idx="0">
                  <c:v>Soms, maar soms ook niet omdat: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(NIEUW)'!$A$146:$A$149</c:f>
              <c:strCache>
                <c:ptCount val="4"/>
                <c:pt idx="0">
                  <c:v>Totaal</c:v>
                </c:pt>
                <c:pt idx="2">
                  <c:v>De Toegang</c:v>
                </c:pt>
                <c:pt idx="3">
                  <c:v>Een gecertificeerde instelling</c:v>
                </c:pt>
              </c:strCache>
            </c:strRef>
          </c:cat>
          <c:val>
            <c:numRef>
              <c:f>'Figuren RGI Tilburg (NIEUW)'!$C$146:$C$149</c:f>
              <c:numCache>
                <c:formatCode>General</c:formatCode>
                <c:ptCount val="4"/>
                <c:pt idx="0" formatCode="0%">
                  <c:v>0.4731182795698925</c:v>
                </c:pt>
                <c:pt idx="2" formatCode="0%">
                  <c:v>0.47058823529411759</c:v>
                </c:pt>
                <c:pt idx="3" formatCode="0%">
                  <c:v>0.5</c:v>
                </c:pt>
              </c:numCache>
            </c:numRef>
          </c:val>
          <c:extLst>
            <c:ext xmlns:c16="http://schemas.microsoft.com/office/drawing/2014/chart" uri="{C3380CC4-5D6E-409C-BE32-E72D297353CC}">
              <c16:uniqueId val="{00000001-3CC3-474E-94A3-F3D7BEBF556D}"/>
            </c:ext>
          </c:extLst>
        </c:ser>
        <c:ser>
          <c:idx val="2"/>
          <c:order val="2"/>
          <c:tx>
            <c:strRef>
              <c:f>'Figuren RGI Tilburg (NIEUW)'!$D$145</c:f>
              <c:strCache>
                <c:ptCount val="1"/>
                <c:pt idx="0">
                  <c:v>Nee, omdat: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(NIEUW)'!$A$146:$A$149</c:f>
              <c:strCache>
                <c:ptCount val="4"/>
                <c:pt idx="0">
                  <c:v>Totaal</c:v>
                </c:pt>
                <c:pt idx="2">
                  <c:v>De Toegang</c:v>
                </c:pt>
                <c:pt idx="3">
                  <c:v>Een gecertificeerde instelling</c:v>
                </c:pt>
              </c:strCache>
            </c:strRef>
          </c:cat>
          <c:val>
            <c:numRef>
              <c:f>'Figuren RGI Tilburg (NIEUW)'!$D$146:$D$149</c:f>
              <c:numCache>
                <c:formatCode>General</c:formatCode>
                <c:ptCount val="4"/>
                <c:pt idx="0" formatCode="0%">
                  <c:v>0.20430107526881719</c:v>
                </c:pt>
                <c:pt idx="2" formatCode="0%">
                  <c:v>0.2</c:v>
                </c:pt>
                <c:pt idx="3" formatCode="0%">
                  <c:v>0.25</c:v>
                </c:pt>
              </c:numCache>
            </c:numRef>
          </c:val>
          <c:extLst>
            <c:ext xmlns:c16="http://schemas.microsoft.com/office/drawing/2014/chart" uri="{C3380CC4-5D6E-409C-BE32-E72D297353CC}">
              <c16:uniqueId val="{00000002-3CC3-474E-94A3-F3D7BEBF556D}"/>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7777777777779E-3"/>
          <c:y val="0.80407334499854188"/>
          <c:w val="0.98879615048118985"/>
          <c:h val="6.77099737532808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Zijn de aanbieders van de hulpverlening zich er volgens u voldoende van bewust dat zo licht mogelijke jeugdhulp wordt ingezet?</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0370370370370372"/>
        </c:manualLayout>
      </c:layout>
      <c:barChart>
        <c:barDir val="bar"/>
        <c:grouping val="percentStacked"/>
        <c:varyColors val="0"/>
        <c:ser>
          <c:idx val="0"/>
          <c:order val="0"/>
          <c:tx>
            <c:strRef>
              <c:f>'Figuren RGI Tilburg (NIEUW)'!$B$159</c:f>
              <c:strCache>
                <c:ptCount val="1"/>
                <c:pt idx="0">
                  <c:v>(Vrijwel) allemaal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(NIEUW)'!$A$160:$A$163</c:f>
              <c:strCache>
                <c:ptCount val="4"/>
                <c:pt idx="0">
                  <c:v>Totaal</c:v>
                </c:pt>
                <c:pt idx="2">
                  <c:v>De Toegang</c:v>
                </c:pt>
                <c:pt idx="3">
                  <c:v>Een gecertificeerde instelling</c:v>
                </c:pt>
              </c:strCache>
            </c:strRef>
          </c:cat>
          <c:val>
            <c:numRef>
              <c:f>'Figuren RGI Tilburg (NIEUW)'!$B$160:$B$163</c:f>
              <c:numCache>
                <c:formatCode>General</c:formatCode>
                <c:ptCount val="4"/>
                <c:pt idx="0" formatCode="0%">
                  <c:v>9.5744680851063843E-2</c:v>
                </c:pt>
                <c:pt idx="2" formatCode="0%">
                  <c:v>9.1954022988505746E-2</c:v>
                </c:pt>
                <c:pt idx="3" formatCode="0%">
                  <c:v>0.14285714285714285</c:v>
                </c:pt>
              </c:numCache>
            </c:numRef>
          </c:val>
          <c:extLst>
            <c:ext xmlns:c16="http://schemas.microsoft.com/office/drawing/2014/chart" uri="{C3380CC4-5D6E-409C-BE32-E72D297353CC}">
              <c16:uniqueId val="{00000000-F818-4BBF-ACA2-903628E03A07}"/>
            </c:ext>
          </c:extLst>
        </c:ser>
        <c:ser>
          <c:idx val="1"/>
          <c:order val="1"/>
          <c:tx>
            <c:strRef>
              <c:f>'Figuren RGI Tilburg (NIEUW)'!$C$159</c:f>
              <c:strCache>
                <c:ptCount val="1"/>
                <c:pt idx="0">
                  <c:v>Sommige aanbieders wel, anderen niet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(NIEUW)'!$A$160:$A$163</c:f>
              <c:strCache>
                <c:ptCount val="4"/>
                <c:pt idx="0">
                  <c:v>Totaal</c:v>
                </c:pt>
                <c:pt idx="2">
                  <c:v>De Toegang</c:v>
                </c:pt>
                <c:pt idx="3">
                  <c:v>Een gecertificeerde instelling</c:v>
                </c:pt>
              </c:strCache>
            </c:strRef>
          </c:cat>
          <c:val>
            <c:numRef>
              <c:f>'Figuren RGI Tilburg (NIEUW)'!$C$160:$C$163</c:f>
              <c:numCache>
                <c:formatCode>General</c:formatCode>
                <c:ptCount val="4"/>
                <c:pt idx="0" formatCode="0%">
                  <c:v>0.7021276595744681</c:v>
                </c:pt>
                <c:pt idx="2" formatCode="0%">
                  <c:v>0.70114942528735635</c:v>
                </c:pt>
                <c:pt idx="3" formatCode="0%">
                  <c:v>0.7142857142857143</c:v>
                </c:pt>
              </c:numCache>
            </c:numRef>
          </c:val>
          <c:extLst>
            <c:ext xmlns:c16="http://schemas.microsoft.com/office/drawing/2014/chart" uri="{C3380CC4-5D6E-409C-BE32-E72D297353CC}">
              <c16:uniqueId val="{00000001-F818-4BBF-ACA2-903628E03A07}"/>
            </c:ext>
          </c:extLst>
        </c:ser>
        <c:ser>
          <c:idx val="2"/>
          <c:order val="2"/>
          <c:tx>
            <c:strRef>
              <c:f>'Figuren RGI Tilburg (NIEUW)'!$D$159</c:f>
              <c:strCache>
                <c:ptCount val="1"/>
                <c:pt idx="0">
                  <c:v>De meeste aanbieders niet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(NIEUW)'!$A$160:$A$163</c:f>
              <c:strCache>
                <c:ptCount val="4"/>
                <c:pt idx="0">
                  <c:v>Totaal</c:v>
                </c:pt>
                <c:pt idx="2">
                  <c:v>De Toegang</c:v>
                </c:pt>
                <c:pt idx="3">
                  <c:v>Een gecertificeerde instelling</c:v>
                </c:pt>
              </c:strCache>
            </c:strRef>
          </c:cat>
          <c:val>
            <c:numRef>
              <c:f>'Figuren RGI Tilburg (NIEUW)'!$D$160:$D$163</c:f>
              <c:numCache>
                <c:formatCode>General</c:formatCode>
                <c:ptCount val="4"/>
                <c:pt idx="0" formatCode="0%">
                  <c:v>0.20212765957446804</c:v>
                </c:pt>
                <c:pt idx="2" formatCode="0%">
                  <c:v>0.20689655172413793</c:v>
                </c:pt>
                <c:pt idx="3" formatCode="0%">
                  <c:v>0.14285714285714285</c:v>
                </c:pt>
              </c:numCache>
            </c:numRef>
          </c:val>
          <c:extLst>
            <c:ext xmlns:c16="http://schemas.microsoft.com/office/drawing/2014/chart" uri="{C3380CC4-5D6E-409C-BE32-E72D297353CC}">
              <c16:uniqueId val="{00000002-F818-4BBF-ACA2-903628E03A07}"/>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7777777777779E-3"/>
          <c:y val="0.80407334499854188"/>
          <c:w val="0.98879615048118985"/>
          <c:h val="6.77099737532808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Het uitgangspunt is te werken met één hoofdaanbieder. Is altijd duidelijk wie de hoofdaanbieder is?</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0370370370370372"/>
        </c:manualLayout>
      </c:layout>
      <c:barChart>
        <c:barDir val="bar"/>
        <c:grouping val="percentStacked"/>
        <c:varyColors val="0"/>
        <c:ser>
          <c:idx val="0"/>
          <c:order val="0"/>
          <c:tx>
            <c:strRef>
              <c:f>'Figuren RGI Tilburg (NIEUW)'!$B$171</c:f>
              <c:strCache>
                <c:ptCount val="1"/>
                <c:pt idx="0">
                  <c:v>(Vrijwel) altijd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(NIEUW)'!$A$172:$A$176</c:f>
              <c:strCache>
                <c:ptCount val="5"/>
                <c:pt idx="0">
                  <c:v>Totaal</c:v>
                </c:pt>
                <c:pt idx="2">
                  <c:v>De Toegang</c:v>
                </c:pt>
                <c:pt idx="3">
                  <c:v>Een gecertificeerde instelling</c:v>
                </c:pt>
                <c:pt idx="4">
                  <c:v>Een aanbieder van hulpverlening</c:v>
                </c:pt>
              </c:strCache>
            </c:strRef>
          </c:cat>
          <c:val>
            <c:numRef>
              <c:f>'Figuren RGI Tilburg (NIEUW)'!$B$172:$B$176</c:f>
              <c:numCache>
                <c:formatCode>General</c:formatCode>
                <c:ptCount val="5"/>
                <c:pt idx="0" formatCode="0%">
                  <c:v>0.77310924369747913</c:v>
                </c:pt>
                <c:pt idx="2" formatCode="0%">
                  <c:v>0.66666666666666652</c:v>
                </c:pt>
                <c:pt idx="3" formatCode="0%">
                  <c:v>0.5</c:v>
                </c:pt>
                <c:pt idx="4" formatCode="0%">
                  <c:v>0.85314685314685301</c:v>
                </c:pt>
              </c:numCache>
            </c:numRef>
          </c:val>
          <c:extLst>
            <c:ext xmlns:c16="http://schemas.microsoft.com/office/drawing/2014/chart" uri="{C3380CC4-5D6E-409C-BE32-E72D297353CC}">
              <c16:uniqueId val="{00000000-E75C-48B5-81B5-135F28A26E25}"/>
            </c:ext>
          </c:extLst>
        </c:ser>
        <c:ser>
          <c:idx val="1"/>
          <c:order val="1"/>
          <c:tx>
            <c:strRef>
              <c:f>'Figuren RGI Tilburg (NIEUW)'!$C$171</c:f>
              <c:strCache>
                <c:ptCount val="1"/>
                <c:pt idx="0">
                  <c:v>Soms wel, soms niet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(NIEUW)'!$A$172:$A$176</c:f>
              <c:strCache>
                <c:ptCount val="5"/>
                <c:pt idx="0">
                  <c:v>Totaal</c:v>
                </c:pt>
                <c:pt idx="2">
                  <c:v>De Toegang</c:v>
                </c:pt>
                <c:pt idx="3">
                  <c:v>Een gecertificeerde instelling</c:v>
                </c:pt>
                <c:pt idx="4">
                  <c:v>Een aanbieder van hulpverlening</c:v>
                </c:pt>
              </c:strCache>
            </c:strRef>
          </c:cat>
          <c:val>
            <c:numRef>
              <c:f>'Figuren RGI Tilburg (NIEUW)'!$C$172:$C$176</c:f>
              <c:numCache>
                <c:formatCode>General</c:formatCode>
                <c:ptCount val="5"/>
                <c:pt idx="0" formatCode="0%">
                  <c:v>0.21428571428571427</c:v>
                </c:pt>
                <c:pt idx="2" formatCode="0%">
                  <c:v>0.31034482758620691</c:v>
                </c:pt>
                <c:pt idx="3" formatCode="0%">
                  <c:v>0.5</c:v>
                </c:pt>
                <c:pt idx="4" formatCode="0%">
                  <c:v>0.13986013986013987</c:v>
                </c:pt>
              </c:numCache>
            </c:numRef>
          </c:val>
          <c:extLst>
            <c:ext xmlns:c16="http://schemas.microsoft.com/office/drawing/2014/chart" uri="{C3380CC4-5D6E-409C-BE32-E72D297353CC}">
              <c16:uniqueId val="{00000001-E75C-48B5-81B5-135F28A26E25}"/>
            </c:ext>
          </c:extLst>
        </c:ser>
        <c:ser>
          <c:idx val="2"/>
          <c:order val="2"/>
          <c:tx>
            <c:strRef>
              <c:f>'Figuren RGI Tilburg (NIEUW)'!$D$171</c:f>
              <c:strCache>
                <c:ptCount val="1"/>
                <c:pt idx="0">
                  <c:v>(Meestal) niet</c:v>
                </c:pt>
              </c:strCache>
            </c:strRef>
          </c:tx>
          <c:spPr>
            <a:solidFill>
              <a:srgbClr val="FF0000"/>
            </a:solidFill>
            <a:ln>
              <a:noFill/>
            </a:ln>
            <a:effectLst/>
          </c:spPr>
          <c:invertIfNegative val="0"/>
          <c:cat>
            <c:strRef>
              <c:f>'Figuren RGI Tilburg (NIEUW)'!$A$172:$A$176</c:f>
              <c:strCache>
                <c:ptCount val="5"/>
                <c:pt idx="0">
                  <c:v>Totaal</c:v>
                </c:pt>
                <c:pt idx="2">
                  <c:v>De Toegang</c:v>
                </c:pt>
                <c:pt idx="3">
                  <c:v>Een gecertificeerde instelling</c:v>
                </c:pt>
                <c:pt idx="4">
                  <c:v>Een aanbieder van hulpverlening</c:v>
                </c:pt>
              </c:strCache>
            </c:strRef>
          </c:cat>
          <c:val>
            <c:numRef>
              <c:f>'Figuren RGI Tilburg (NIEUW)'!$D$172:$D$176</c:f>
              <c:numCache>
                <c:formatCode>General</c:formatCode>
                <c:ptCount val="5"/>
                <c:pt idx="0" formatCode="0%">
                  <c:v>1.2605042016806723E-2</c:v>
                </c:pt>
                <c:pt idx="2" formatCode="0%">
                  <c:v>2.2988505747126436E-2</c:v>
                </c:pt>
                <c:pt idx="3" formatCode="0%">
                  <c:v>0</c:v>
                </c:pt>
                <c:pt idx="4" formatCode="0%">
                  <c:v>6.993006993006993E-3</c:v>
                </c:pt>
              </c:numCache>
            </c:numRef>
          </c:val>
          <c:extLst>
            <c:ext xmlns:c16="http://schemas.microsoft.com/office/drawing/2014/chart" uri="{C3380CC4-5D6E-409C-BE32-E72D297353CC}">
              <c16:uniqueId val="{00000002-E75C-48B5-81B5-135F28A26E25}"/>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7777777777779E-3"/>
          <c:y val="0.77435345802644995"/>
          <c:w val="0.98879615048118985"/>
          <c:h val="9.742982306973466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Is het duidelijk wat uw verantwoordelijkheden zijn ten aanzien van uw onderaannemers?</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2195924679539539"/>
          <c:y val="7.8707294923399285E-2"/>
          <c:w val="0.75301771925812178"/>
          <c:h val="0.61631655579614109"/>
        </c:manualLayout>
      </c:layout>
      <c:barChart>
        <c:barDir val="bar"/>
        <c:grouping val="percentStacked"/>
        <c:varyColors val="0"/>
        <c:ser>
          <c:idx val="0"/>
          <c:order val="0"/>
          <c:tx>
            <c:strRef>
              <c:f>'Figuren RGI Tilburg (NIEUW)'!$B$185</c:f>
              <c:strCache>
                <c:ptCount val="1"/>
                <c:pt idx="0">
                  <c:v>Volledig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(NIEUW)'!$A$186</c:f>
              <c:strCache>
                <c:ptCount val="1"/>
                <c:pt idx="0">
                  <c:v>Een aanbieder van hulpverlening</c:v>
                </c:pt>
              </c:strCache>
            </c:strRef>
          </c:cat>
          <c:val>
            <c:numRef>
              <c:f>'Figuren RGI Tilburg (NIEUW)'!$B$186</c:f>
              <c:numCache>
                <c:formatCode>0%</c:formatCode>
                <c:ptCount val="1"/>
                <c:pt idx="0">
                  <c:v>0.66935483870967749</c:v>
                </c:pt>
              </c:numCache>
            </c:numRef>
          </c:val>
          <c:extLst>
            <c:ext xmlns:c16="http://schemas.microsoft.com/office/drawing/2014/chart" uri="{C3380CC4-5D6E-409C-BE32-E72D297353CC}">
              <c16:uniqueId val="{00000000-94EC-4748-9897-5F6AAA6E96B1}"/>
            </c:ext>
          </c:extLst>
        </c:ser>
        <c:ser>
          <c:idx val="1"/>
          <c:order val="1"/>
          <c:tx>
            <c:strRef>
              <c:f>'Figuren RGI Tilburg (NIEUW)'!$C$185</c:f>
              <c:strCache>
                <c:ptCount val="1"/>
                <c:pt idx="0">
                  <c:v>Deels wel, deels niet, namelijk:</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(NIEUW)'!$A$186</c:f>
              <c:strCache>
                <c:ptCount val="1"/>
                <c:pt idx="0">
                  <c:v>Een aanbieder van hulpverlening</c:v>
                </c:pt>
              </c:strCache>
            </c:strRef>
          </c:cat>
          <c:val>
            <c:numRef>
              <c:f>'Figuren RGI Tilburg (NIEUW)'!$C$186</c:f>
              <c:numCache>
                <c:formatCode>0%</c:formatCode>
                <c:ptCount val="1"/>
                <c:pt idx="0">
                  <c:v>0.29838709677419356</c:v>
                </c:pt>
              </c:numCache>
            </c:numRef>
          </c:val>
          <c:extLst>
            <c:ext xmlns:c16="http://schemas.microsoft.com/office/drawing/2014/chart" uri="{C3380CC4-5D6E-409C-BE32-E72D297353CC}">
              <c16:uniqueId val="{00000001-94EC-4748-9897-5F6AAA6E96B1}"/>
            </c:ext>
          </c:extLst>
        </c:ser>
        <c:ser>
          <c:idx val="2"/>
          <c:order val="2"/>
          <c:tx>
            <c:strRef>
              <c:f>'Figuren RGI Tilburg (NIEUW)'!$D$185</c:f>
              <c:strCache>
                <c:ptCount val="1"/>
                <c:pt idx="0">
                  <c:v>Niet, namelijk:</c:v>
                </c:pt>
              </c:strCache>
            </c:strRef>
          </c:tx>
          <c:spPr>
            <a:solidFill>
              <a:srgbClr val="FF0000"/>
            </a:solidFill>
            <a:ln>
              <a:noFill/>
            </a:ln>
            <a:effectLst/>
          </c:spPr>
          <c:invertIfNegative val="0"/>
          <c:cat>
            <c:strRef>
              <c:f>'Figuren RGI Tilburg (NIEUW)'!$A$186</c:f>
              <c:strCache>
                <c:ptCount val="1"/>
                <c:pt idx="0">
                  <c:v>Een aanbieder van hulpverlening</c:v>
                </c:pt>
              </c:strCache>
            </c:strRef>
          </c:cat>
          <c:val>
            <c:numRef>
              <c:f>'Figuren RGI Tilburg (NIEUW)'!$D$186</c:f>
              <c:numCache>
                <c:formatCode>0%</c:formatCode>
                <c:ptCount val="1"/>
                <c:pt idx="0">
                  <c:v>3.2258064516129031E-2</c:v>
                </c:pt>
              </c:numCache>
            </c:numRef>
          </c:val>
          <c:extLst>
            <c:ext xmlns:c16="http://schemas.microsoft.com/office/drawing/2014/chart" uri="{C3380CC4-5D6E-409C-BE32-E72D297353CC}">
              <c16:uniqueId val="{00000002-94EC-4748-9897-5F6AAA6E96B1}"/>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1.0245851437732932E-2"/>
          <c:y val="0.75618591106858901"/>
          <c:w val="0.98879615048118985"/>
          <c:h val="6.77099737532808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In hoeverre biedt RGI de mogelijkheid om de hulpvraag in de context van verschillende domeinen aan te pakken?</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452877656356246"/>
        </c:manualLayout>
      </c:layout>
      <c:barChart>
        <c:barDir val="bar"/>
        <c:grouping val="percentStacked"/>
        <c:varyColors val="0"/>
        <c:ser>
          <c:idx val="0"/>
          <c:order val="0"/>
          <c:tx>
            <c:strRef>
              <c:f>'Figuren RGI Tilburg (NIEUW)'!$V$191</c:f>
              <c:strCache>
                <c:ptCount val="1"/>
                <c:pt idx="0">
                  <c:v>Is zeker te doen/mogelijk</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(NIEUW)'!$U$192:$U$196</c:f>
              <c:strCache>
                <c:ptCount val="5"/>
                <c:pt idx="0">
                  <c:v>Totaal</c:v>
                </c:pt>
                <c:pt idx="2">
                  <c:v>De Toegang</c:v>
                </c:pt>
                <c:pt idx="3">
                  <c:v>Een gecertificeerde instelling</c:v>
                </c:pt>
                <c:pt idx="4">
                  <c:v>Een aanbieder van hulpverlening</c:v>
                </c:pt>
              </c:strCache>
            </c:strRef>
          </c:cat>
          <c:val>
            <c:numRef>
              <c:f>'Figuren RGI Tilburg (NIEUW)'!$V$192:$V$196</c:f>
              <c:numCache>
                <c:formatCode>General</c:formatCode>
                <c:ptCount val="5"/>
                <c:pt idx="0" formatCode="0%">
                  <c:v>0.55752212389380529</c:v>
                </c:pt>
                <c:pt idx="2" formatCode="0%">
                  <c:v>0.66265060240963858</c:v>
                </c:pt>
                <c:pt idx="3" formatCode="0%">
                  <c:v>0.375</c:v>
                </c:pt>
                <c:pt idx="4" formatCode="0%">
                  <c:v>0.50370370370370365</c:v>
                </c:pt>
              </c:numCache>
            </c:numRef>
          </c:val>
          <c:extLst>
            <c:ext xmlns:c16="http://schemas.microsoft.com/office/drawing/2014/chart" uri="{C3380CC4-5D6E-409C-BE32-E72D297353CC}">
              <c16:uniqueId val="{00000000-A156-448B-8AD7-C8DA4E432ED0}"/>
            </c:ext>
          </c:extLst>
        </c:ser>
        <c:ser>
          <c:idx val="1"/>
          <c:order val="1"/>
          <c:tx>
            <c:strRef>
              <c:f>'Figuren RGI Tilburg (NIEUW)'!$W$191</c:f>
              <c:strCache>
                <c:ptCount val="1"/>
                <c:pt idx="0">
                  <c:v>Is moeilijk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(NIEUW)'!$U$192:$U$196</c:f>
              <c:strCache>
                <c:ptCount val="5"/>
                <c:pt idx="0">
                  <c:v>Totaal</c:v>
                </c:pt>
                <c:pt idx="2">
                  <c:v>De Toegang</c:v>
                </c:pt>
                <c:pt idx="3">
                  <c:v>Een gecertificeerde instelling</c:v>
                </c:pt>
                <c:pt idx="4">
                  <c:v>Een aanbieder van hulpverlening</c:v>
                </c:pt>
              </c:strCache>
            </c:strRef>
          </c:cat>
          <c:val>
            <c:numRef>
              <c:f>'Figuren RGI Tilburg (NIEUW)'!$W$192:$W$196</c:f>
              <c:numCache>
                <c:formatCode>General</c:formatCode>
                <c:ptCount val="5"/>
                <c:pt idx="0" formatCode="0%">
                  <c:v>0.44247787610619471</c:v>
                </c:pt>
                <c:pt idx="2" formatCode="0%">
                  <c:v>0.33734939759036142</c:v>
                </c:pt>
                <c:pt idx="3" formatCode="0%">
                  <c:v>0.625</c:v>
                </c:pt>
                <c:pt idx="4" formatCode="0%">
                  <c:v>0.49629629629629629</c:v>
                </c:pt>
              </c:numCache>
            </c:numRef>
          </c:val>
          <c:extLst>
            <c:ext xmlns:c16="http://schemas.microsoft.com/office/drawing/2014/chart" uri="{C3380CC4-5D6E-409C-BE32-E72D297353CC}">
              <c16:uniqueId val="{00000001-A156-448B-8AD7-C8DA4E432ED0}"/>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8.0959241491030242E-3"/>
          <c:y val="0.77248365996814494"/>
          <c:w val="0.98879615048118985"/>
          <c:h val="0.122402032357533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Hebt u het gevoel dat door het betrekken van verschillende domeinen problemen daadwerkelijk kleiner kunnen blijven?</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855675716883937"/>
          <c:y val="5.0925925925925923E-2"/>
          <c:w val="0.63088770542686312"/>
          <c:h val="0.71664729609626021"/>
        </c:manualLayout>
      </c:layout>
      <c:barChart>
        <c:barDir val="bar"/>
        <c:grouping val="percentStacked"/>
        <c:varyColors val="0"/>
        <c:ser>
          <c:idx val="0"/>
          <c:order val="0"/>
          <c:tx>
            <c:strRef>
              <c:f>'Figuren RGI Tilburg (NIEUW)'!$B$220</c:f>
              <c:strCache>
                <c:ptCount val="1"/>
                <c:pt idx="0">
                  <c:v>Zeker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(NIEUW)'!$A$221:$A$225</c:f>
              <c:strCache>
                <c:ptCount val="5"/>
                <c:pt idx="0">
                  <c:v>Totaal</c:v>
                </c:pt>
                <c:pt idx="2">
                  <c:v>De Toegang</c:v>
                </c:pt>
                <c:pt idx="3">
                  <c:v>Een gecertificeerde instelling</c:v>
                </c:pt>
                <c:pt idx="4">
                  <c:v>Een aanbieder van hulpverlening</c:v>
                </c:pt>
              </c:strCache>
            </c:strRef>
          </c:cat>
          <c:val>
            <c:numRef>
              <c:f>'Figuren RGI Tilburg (NIEUW)'!$B$221:$B$225</c:f>
              <c:numCache>
                <c:formatCode>General</c:formatCode>
                <c:ptCount val="5"/>
                <c:pt idx="0" formatCode="0%">
                  <c:v>0.38565022421524664</c:v>
                </c:pt>
                <c:pt idx="2" formatCode="0%">
                  <c:v>0.44578313253012047</c:v>
                </c:pt>
                <c:pt idx="3" formatCode="0%">
                  <c:v>0.25</c:v>
                </c:pt>
                <c:pt idx="4" formatCode="0%">
                  <c:v>0.35606060606060608</c:v>
                </c:pt>
              </c:numCache>
            </c:numRef>
          </c:val>
          <c:extLst>
            <c:ext xmlns:c16="http://schemas.microsoft.com/office/drawing/2014/chart" uri="{C3380CC4-5D6E-409C-BE32-E72D297353CC}">
              <c16:uniqueId val="{00000000-FAE6-40D1-A864-B42C13944F40}"/>
            </c:ext>
          </c:extLst>
        </c:ser>
        <c:ser>
          <c:idx val="1"/>
          <c:order val="1"/>
          <c:tx>
            <c:strRef>
              <c:f>'Figuren RGI Tilburg (NIEUW)'!$C$220</c:f>
              <c:strCache>
                <c:ptCount val="1"/>
                <c:pt idx="0">
                  <c:v>Deels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(NIEUW)'!$A$221:$A$225</c:f>
              <c:strCache>
                <c:ptCount val="5"/>
                <c:pt idx="0">
                  <c:v>Totaal</c:v>
                </c:pt>
                <c:pt idx="2">
                  <c:v>De Toegang</c:v>
                </c:pt>
                <c:pt idx="3">
                  <c:v>Een gecertificeerde instelling</c:v>
                </c:pt>
                <c:pt idx="4">
                  <c:v>Een aanbieder van hulpverlening</c:v>
                </c:pt>
              </c:strCache>
            </c:strRef>
          </c:cat>
          <c:val>
            <c:numRef>
              <c:f>'Figuren RGI Tilburg (NIEUW)'!$C$221:$C$225</c:f>
              <c:numCache>
                <c:formatCode>General</c:formatCode>
                <c:ptCount val="5"/>
                <c:pt idx="0" formatCode="0%">
                  <c:v>0.5112107623318386</c:v>
                </c:pt>
                <c:pt idx="2" formatCode="0%">
                  <c:v>0.44578313253012047</c:v>
                </c:pt>
                <c:pt idx="3" formatCode="0%">
                  <c:v>0.625</c:v>
                </c:pt>
                <c:pt idx="4" formatCode="0%">
                  <c:v>0.54545454545454541</c:v>
                </c:pt>
              </c:numCache>
            </c:numRef>
          </c:val>
          <c:extLst>
            <c:ext xmlns:c16="http://schemas.microsoft.com/office/drawing/2014/chart" uri="{C3380CC4-5D6E-409C-BE32-E72D297353CC}">
              <c16:uniqueId val="{00000001-FAE6-40D1-A864-B42C13944F40}"/>
            </c:ext>
          </c:extLst>
        </c:ser>
        <c:ser>
          <c:idx val="2"/>
          <c:order val="2"/>
          <c:tx>
            <c:strRef>
              <c:f>'Figuren RGI Tilburg (NIEUW)'!$D$220</c:f>
              <c:strCache>
                <c:ptCount val="1"/>
                <c:pt idx="0">
                  <c:v>Maakt niet uit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(NIEUW)'!$A$221:$A$225</c:f>
              <c:strCache>
                <c:ptCount val="5"/>
                <c:pt idx="0">
                  <c:v>Totaal</c:v>
                </c:pt>
                <c:pt idx="2">
                  <c:v>De Toegang</c:v>
                </c:pt>
                <c:pt idx="3">
                  <c:v>Een gecertificeerde instelling</c:v>
                </c:pt>
                <c:pt idx="4">
                  <c:v>Een aanbieder van hulpverlening</c:v>
                </c:pt>
              </c:strCache>
            </c:strRef>
          </c:cat>
          <c:val>
            <c:numRef>
              <c:f>'Figuren RGI Tilburg (NIEUW)'!$D$221:$D$225</c:f>
              <c:numCache>
                <c:formatCode>General</c:formatCode>
                <c:ptCount val="5"/>
                <c:pt idx="0" formatCode="0%">
                  <c:v>0.1031390134529148</c:v>
                </c:pt>
                <c:pt idx="2" formatCode="0%">
                  <c:v>0.10843373493975904</c:v>
                </c:pt>
                <c:pt idx="3" formatCode="0%">
                  <c:v>0.125</c:v>
                </c:pt>
                <c:pt idx="4" formatCode="0%">
                  <c:v>9.8484848484848481E-2</c:v>
                </c:pt>
              </c:numCache>
            </c:numRef>
          </c:val>
          <c:extLst>
            <c:ext xmlns:c16="http://schemas.microsoft.com/office/drawing/2014/chart" uri="{C3380CC4-5D6E-409C-BE32-E72D297353CC}">
              <c16:uniqueId val="{00000002-FAE6-40D1-A864-B42C13944F40}"/>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1.1544200128510907E-5"/>
          <c:y val="0.79882650537483058"/>
          <c:w val="0.98879615048118985"/>
          <c:h val="6.77099737532808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Zijn er domeinen die volgens u onvoldoende worden meegenomen &amp; heeft</a:t>
            </a:r>
            <a:r>
              <a:rPr lang="nl-NL" sz="900" baseline="0"/>
              <a:t> dit invloed op de jeugdhulpverlening</a:t>
            </a:r>
            <a:r>
              <a:rPr lang="nl-NL" sz="900"/>
              <a:t>? </a:t>
            </a:r>
          </a:p>
        </c:rich>
      </c:tx>
      <c:layout>
        <c:manualLayout>
          <c:xMode val="edge"/>
          <c:yMode val="edge"/>
          <c:x val="8.0555555555555556E-4"/>
          <c:y val="0.9394340911147861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856824146981629"/>
          <c:y val="1.7488049103579924E-2"/>
          <c:w val="0.63087620297462821"/>
          <c:h val="0.6838809126084614"/>
        </c:manualLayout>
      </c:layout>
      <c:barChart>
        <c:barDir val="bar"/>
        <c:grouping val="clustered"/>
        <c:varyColors val="0"/>
        <c:ser>
          <c:idx val="0"/>
          <c:order val="0"/>
          <c:tx>
            <c:strRef>
              <c:f>'Figuren RGI Tilburg (NIEUW)'!$B$205</c:f>
              <c:strCache>
                <c:ptCount val="1"/>
                <c:pt idx="0">
                  <c:v>Ja, er zijn domeinen die onvoldoende worden meegenomen.</c:v>
                </c:pt>
              </c:strCache>
            </c:strRef>
          </c:tx>
          <c:spPr>
            <a:solidFill>
              <a:srgbClr val="0C33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(NIEUW)'!$A$206:$A$210</c:f>
              <c:strCache>
                <c:ptCount val="5"/>
                <c:pt idx="0">
                  <c:v>Totaal</c:v>
                </c:pt>
                <c:pt idx="2">
                  <c:v>De Toegang</c:v>
                </c:pt>
                <c:pt idx="3">
                  <c:v>Een gecertificeerde instelling</c:v>
                </c:pt>
                <c:pt idx="4">
                  <c:v>Een aanbieder van hulpverlening</c:v>
                </c:pt>
              </c:strCache>
            </c:strRef>
          </c:cat>
          <c:val>
            <c:numRef>
              <c:f>'Figuren RGI Tilburg (NIEUW)'!$B$206:$B$210</c:f>
              <c:numCache>
                <c:formatCode>General</c:formatCode>
                <c:ptCount val="5"/>
                <c:pt idx="0" formatCode="0%">
                  <c:v>0.39366515837104077</c:v>
                </c:pt>
                <c:pt idx="2" formatCode="0%">
                  <c:v>0.37349397590361444</c:v>
                </c:pt>
                <c:pt idx="3" formatCode="0%">
                  <c:v>0.42857142857142855</c:v>
                </c:pt>
                <c:pt idx="4" formatCode="0%">
                  <c:v>0.40458015267175573</c:v>
                </c:pt>
              </c:numCache>
            </c:numRef>
          </c:val>
          <c:extLst>
            <c:ext xmlns:c16="http://schemas.microsoft.com/office/drawing/2014/chart" uri="{C3380CC4-5D6E-409C-BE32-E72D297353CC}">
              <c16:uniqueId val="{00000000-EA96-48C6-A60D-B06AE304FAF4}"/>
            </c:ext>
          </c:extLst>
        </c:ser>
        <c:ser>
          <c:idx val="1"/>
          <c:order val="1"/>
          <c:tx>
            <c:strRef>
              <c:f>'Figuren RGI Tilburg (NIEUW)'!$C$205</c:f>
              <c:strCache>
                <c:ptCount val="1"/>
                <c:pt idx="0">
                  <c:v>Ja, dat heeft invloed op de jeugdhulpverlening.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(NIEUW)'!$A$206:$A$210</c:f>
              <c:strCache>
                <c:ptCount val="5"/>
                <c:pt idx="0">
                  <c:v>Totaal</c:v>
                </c:pt>
                <c:pt idx="2">
                  <c:v>De Toegang</c:v>
                </c:pt>
                <c:pt idx="3">
                  <c:v>Een gecertificeerde instelling</c:v>
                </c:pt>
                <c:pt idx="4">
                  <c:v>Een aanbieder van hulpverlening</c:v>
                </c:pt>
              </c:strCache>
            </c:strRef>
          </c:cat>
          <c:val>
            <c:numRef>
              <c:f>'Figuren RGI Tilburg (NIEUW)'!$C$206:$C$210</c:f>
              <c:numCache>
                <c:formatCode>General</c:formatCode>
                <c:ptCount val="5"/>
                <c:pt idx="0" formatCode="0%">
                  <c:v>0.87209302325581395</c:v>
                </c:pt>
                <c:pt idx="2" formatCode="0%">
                  <c:v>0.87096774193548387</c:v>
                </c:pt>
                <c:pt idx="3" formatCode="0%">
                  <c:v>0.66666666666666652</c:v>
                </c:pt>
                <c:pt idx="4" formatCode="0%">
                  <c:v>0.88461538461538458</c:v>
                </c:pt>
              </c:numCache>
            </c:numRef>
          </c:val>
          <c:extLst>
            <c:ext xmlns:c16="http://schemas.microsoft.com/office/drawing/2014/chart" uri="{C3380CC4-5D6E-409C-BE32-E72D297353CC}">
              <c16:uniqueId val="{00000001-EA96-48C6-A60D-B06AE304FAF4}"/>
            </c:ext>
          </c:extLst>
        </c:ser>
        <c:dLbls>
          <c:showLegendKey val="0"/>
          <c:showVal val="0"/>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4249515482654815"/>
          <c:w val="0.99876968503937003"/>
          <c:h val="0.12146788563180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In hoeverre kan het voorliggend veld volgens u een rol spelen bij het oplossen van de problemen?</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0370370370370372"/>
        </c:manualLayout>
      </c:layout>
      <c:barChart>
        <c:barDir val="bar"/>
        <c:grouping val="percentStacked"/>
        <c:varyColors val="0"/>
        <c:ser>
          <c:idx val="0"/>
          <c:order val="0"/>
          <c:tx>
            <c:strRef>
              <c:f>'Figuren RGI Tilburg (NIEUW)'!$B$233</c:f>
              <c:strCache>
                <c:ptCount val="1"/>
                <c:pt idx="0">
                  <c:v>Vaak</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5D37-47DE-9400-32891F5B140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(NIEUW)'!$A$234:$A$237</c:f>
              <c:strCache>
                <c:ptCount val="4"/>
                <c:pt idx="0">
                  <c:v>Totaal</c:v>
                </c:pt>
                <c:pt idx="2">
                  <c:v>De Toegang</c:v>
                </c:pt>
                <c:pt idx="3">
                  <c:v>Een gecertificeerde instelling</c:v>
                </c:pt>
              </c:strCache>
            </c:strRef>
          </c:cat>
          <c:val>
            <c:numRef>
              <c:f>'Figuren RGI Tilburg (NIEUW)'!$B$234:$B$237</c:f>
              <c:numCache>
                <c:formatCode>General</c:formatCode>
                <c:ptCount val="4"/>
                <c:pt idx="0" formatCode="0%">
                  <c:v>0.2967032967032967</c:v>
                </c:pt>
                <c:pt idx="2" formatCode="0%">
                  <c:v>0.3253012048192771</c:v>
                </c:pt>
                <c:pt idx="3" formatCode="0%">
                  <c:v>0</c:v>
                </c:pt>
              </c:numCache>
            </c:numRef>
          </c:val>
          <c:extLst>
            <c:ext xmlns:c16="http://schemas.microsoft.com/office/drawing/2014/chart" uri="{C3380CC4-5D6E-409C-BE32-E72D297353CC}">
              <c16:uniqueId val="{00000001-5D37-47DE-9400-32891F5B1400}"/>
            </c:ext>
          </c:extLst>
        </c:ser>
        <c:ser>
          <c:idx val="1"/>
          <c:order val="1"/>
          <c:tx>
            <c:strRef>
              <c:f>'Figuren RGI Tilburg (NIEUW)'!$C$233</c:f>
              <c:strCache>
                <c:ptCount val="1"/>
                <c:pt idx="0">
                  <c:v>Soms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(NIEUW)'!$A$234:$A$237</c:f>
              <c:strCache>
                <c:ptCount val="4"/>
                <c:pt idx="0">
                  <c:v>Totaal</c:v>
                </c:pt>
                <c:pt idx="2">
                  <c:v>De Toegang</c:v>
                </c:pt>
                <c:pt idx="3">
                  <c:v>Een gecertificeerde instelling</c:v>
                </c:pt>
              </c:strCache>
            </c:strRef>
          </c:cat>
          <c:val>
            <c:numRef>
              <c:f>'Figuren RGI Tilburg (NIEUW)'!$C$234:$C$237</c:f>
              <c:numCache>
                <c:formatCode>General</c:formatCode>
                <c:ptCount val="4"/>
                <c:pt idx="0" formatCode="0%">
                  <c:v>0.60439560439560436</c:v>
                </c:pt>
                <c:pt idx="2" formatCode="0%">
                  <c:v>0.60240963855421692</c:v>
                </c:pt>
                <c:pt idx="3" formatCode="0%">
                  <c:v>0.625</c:v>
                </c:pt>
              </c:numCache>
            </c:numRef>
          </c:val>
          <c:extLst>
            <c:ext xmlns:c16="http://schemas.microsoft.com/office/drawing/2014/chart" uri="{C3380CC4-5D6E-409C-BE32-E72D297353CC}">
              <c16:uniqueId val="{00000002-5D37-47DE-9400-32891F5B1400}"/>
            </c:ext>
          </c:extLst>
        </c:ser>
        <c:ser>
          <c:idx val="2"/>
          <c:order val="2"/>
          <c:tx>
            <c:strRef>
              <c:f>'Figuren RGI Tilburg (NIEUW)'!$D$233</c:f>
              <c:strCache>
                <c:ptCount val="1"/>
                <c:pt idx="0">
                  <c:v>(Bijna) nooit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(NIEUW)'!$A$234:$A$237</c:f>
              <c:strCache>
                <c:ptCount val="4"/>
                <c:pt idx="0">
                  <c:v>Totaal</c:v>
                </c:pt>
                <c:pt idx="2">
                  <c:v>De Toegang</c:v>
                </c:pt>
                <c:pt idx="3">
                  <c:v>Een gecertificeerde instelling</c:v>
                </c:pt>
              </c:strCache>
            </c:strRef>
          </c:cat>
          <c:val>
            <c:numRef>
              <c:f>'Figuren RGI Tilburg (NIEUW)'!$D$234:$D$237</c:f>
              <c:numCache>
                <c:formatCode>General</c:formatCode>
                <c:ptCount val="4"/>
                <c:pt idx="0" formatCode="0%">
                  <c:v>9.8901098901098911E-2</c:v>
                </c:pt>
                <c:pt idx="2" formatCode="0%">
                  <c:v>7.2289156626506021E-2</c:v>
                </c:pt>
                <c:pt idx="3" formatCode="0%">
                  <c:v>0.375</c:v>
                </c:pt>
              </c:numCache>
            </c:numRef>
          </c:val>
          <c:extLst>
            <c:ext xmlns:c16="http://schemas.microsoft.com/office/drawing/2014/chart" uri="{C3380CC4-5D6E-409C-BE32-E72D297353CC}">
              <c16:uniqueId val="{00000003-5D37-47DE-9400-32891F5B1400}"/>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7777777777779E-3"/>
          <c:y val="0.76489403991605331"/>
          <c:w val="0.98879615048118985"/>
          <c:h val="0.106889102192888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Bent u altijd voldoende bekend of bewust met de mogelijkheden die het voorliggend veld kan bieden?</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0370370370370372"/>
        </c:manualLayout>
      </c:layout>
      <c:barChart>
        <c:barDir val="bar"/>
        <c:grouping val="percentStacked"/>
        <c:varyColors val="0"/>
        <c:ser>
          <c:idx val="0"/>
          <c:order val="0"/>
          <c:tx>
            <c:strRef>
              <c:f>'Figuren RGI Tilburg (NIEUW)'!$S$247</c:f>
              <c:strCache>
                <c:ptCount val="1"/>
                <c:pt idx="0">
                  <c:v>Ja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(NIEUW)'!$R$248:$R$254</c:f>
              <c:strCache>
                <c:ptCount val="7"/>
                <c:pt idx="0">
                  <c:v>Bekend Totaal</c:v>
                </c:pt>
                <c:pt idx="1">
                  <c:v>Bewust Totaal</c:v>
                </c:pt>
                <c:pt idx="3">
                  <c:v>Bekend De Toegang</c:v>
                </c:pt>
                <c:pt idx="4">
                  <c:v>Bewust De Toegang</c:v>
                </c:pt>
                <c:pt idx="5">
                  <c:v>Bekend Een gecertificeerde instelling</c:v>
                </c:pt>
                <c:pt idx="6">
                  <c:v>Bewust Een gecertificeerde instelling</c:v>
                </c:pt>
              </c:strCache>
            </c:strRef>
          </c:cat>
          <c:val>
            <c:numRef>
              <c:f>'Figuren RGI Tilburg (NIEUW)'!$S$248:$S$254</c:f>
              <c:numCache>
                <c:formatCode>0%</c:formatCode>
                <c:ptCount val="7"/>
                <c:pt idx="0">
                  <c:v>0.43956043956043955</c:v>
                </c:pt>
                <c:pt idx="1">
                  <c:v>0.5056179775280899</c:v>
                </c:pt>
                <c:pt idx="3">
                  <c:v>0.42168674698795189</c:v>
                </c:pt>
                <c:pt idx="4">
                  <c:v>0.49382716049382713</c:v>
                </c:pt>
                <c:pt idx="5">
                  <c:v>0.625</c:v>
                </c:pt>
                <c:pt idx="6">
                  <c:v>0.625</c:v>
                </c:pt>
              </c:numCache>
            </c:numRef>
          </c:val>
          <c:extLst>
            <c:ext xmlns:c16="http://schemas.microsoft.com/office/drawing/2014/chart" uri="{C3380CC4-5D6E-409C-BE32-E72D297353CC}">
              <c16:uniqueId val="{00000000-3270-4AF7-A1EA-E86168164673}"/>
            </c:ext>
          </c:extLst>
        </c:ser>
        <c:ser>
          <c:idx val="1"/>
          <c:order val="1"/>
          <c:tx>
            <c:strRef>
              <c:f>'Figuren RGI Tilburg (NIEUW)'!$T$247</c:f>
              <c:strCache>
                <c:ptCount val="1"/>
                <c:pt idx="0">
                  <c:v>Deels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(NIEUW)'!$R$248:$R$254</c:f>
              <c:strCache>
                <c:ptCount val="7"/>
                <c:pt idx="0">
                  <c:v>Bekend Totaal</c:v>
                </c:pt>
                <c:pt idx="1">
                  <c:v>Bewust Totaal</c:v>
                </c:pt>
                <c:pt idx="3">
                  <c:v>Bekend De Toegang</c:v>
                </c:pt>
                <c:pt idx="4">
                  <c:v>Bewust De Toegang</c:v>
                </c:pt>
                <c:pt idx="5">
                  <c:v>Bekend Een gecertificeerde instelling</c:v>
                </c:pt>
                <c:pt idx="6">
                  <c:v>Bewust Een gecertificeerde instelling</c:v>
                </c:pt>
              </c:strCache>
            </c:strRef>
          </c:cat>
          <c:val>
            <c:numRef>
              <c:f>'Figuren RGI Tilburg (NIEUW)'!$T$248:$T$254</c:f>
              <c:numCache>
                <c:formatCode>0%</c:formatCode>
                <c:ptCount val="7"/>
                <c:pt idx="0">
                  <c:v>0.45054945054945056</c:v>
                </c:pt>
                <c:pt idx="1">
                  <c:v>0.4157303370786517</c:v>
                </c:pt>
                <c:pt idx="3">
                  <c:v>0.46987951807228917</c:v>
                </c:pt>
                <c:pt idx="4">
                  <c:v>0.43209876543209874</c:v>
                </c:pt>
                <c:pt idx="5">
                  <c:v>0.25</c:v>
                </c:pt>
                <c:pt idx="6">
                  <c:v>0.25</c:v>
                </c:pt>
              </c:numCache>
            </c:numRef>
          </c:val>
          <c:extLst>
            <c:ext xmlns:c16="http://schemas.microsoft.com/office/drawing/2014/chart" uri="{C3380CC4-5D6E-409C-BE32-E72D297353CC}">
              <c16:uniqueId val="{00000001-3270-4AF7-A1EA-E86168164673}"/>
            </c:ext>
          </c:extLst>
        </c:ser>
        <c:ser>
          <c:idx val="2"/>
          <c:order val="2"/>
          <c:tx>
            <c:strRef>
              <c:f>'Figuren RGI Tilburg (NIEUW)'!$U$247</c:f>
              <c:strCache>
                <c:ptCount val="1"/>
                <c:pt idx="0">
                  <c:v>Onvoldoende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(NIEUW)'!$R$248:$R$254</c:f>
              <c:strCache>
                <c:ptCount val="7"/>
                <c:pt idx="0">
                  <c:v>Bekend Totaal</c:v>
                </c:pt>
                <c:pt idx="1">
                  <c:v>Bewust Totaal</c:v>
                </c:pt>
                <c:pt idx="3">
                  <c:v>Bekend De Toegang</c:v>
                </c:pt>
                <c:pt idx="4">
                  <c:v>Bewust De Toegang</c:v>
                </c:pt>
                <c:pt idx="5">
                  <c:v>Bekend Een gecertificeerde instelling</c:v>
                </c:pt>
                <c:pt idx="6">
                  <c:v>Bewust Een gecertificeerde instelling</c:v>
                </c:pt>
              </c:strCache>
            </c:strRef>
          </c:cat>
          <c:val>
            <c:numRef>
              <c:f>'Figuren RGI Tilburg (NIEUW)'!$U$248:$U$254</c:f>
              <c:numCache>
                <c:formatCode>0%</c:formatCode>
                <c:ptCount val="7"/>
                <c:pt idx="0">
                  <c:v>0.10989010989010989</c:v>
                </c:pt>
                <c:pt idx="1">
                  <c:v>7.8651685393258425E-2</c:v>
                </c:pt>
                <c:pt idx="3">
                  <c:v>0.10843373493975904</c:v>
                </c:pt>
                <c:pt idx="4">
                  <c:v>7.407407407407407E-2</c:v>
                </c:pt>
                <c:pt idx="5">
                  <c:v>0.125</c:v>
                </c:pt>
                <c:pt idx="6">
                  <c:v>0.125</c:v>
                </c:pt>
              </c:numCache>
            </c:numRef>
          </c:val>
          <c:extLst>
            <c:ext xmlns:c16="http://schemas.microsoft.com/office/drawing/2014/chart" uri="{C3380CC4-5D6E-409C-BE32-E72D297353CC}">
              <c16:uniqueId val="{00000002-3270-4AF7-A1EA-E86168164673}"/>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7777777777779E-3"/>
          <c:y val="0.80407334499854188"/>
          <c:w val="0.98879615048118985"/>
          <c:h val="6.77099737532808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900"/>
              <a:t>In hoeverre worden de afspraken nageleefd door… Het gezin</a:t>
            </a:r>
          </a:p>
        </c:rich>
      </c:tx>
      <c:layout>
        <c:manualLayout>
          <c:xMode val="edge"/>
          <c:yMode val="edge"/>
          <c:x val="3.5717319567419217E-3"/>
          <c:y val="0.9393195057934831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7467935258092738"/>
          <c:y val="5.0925925925925923E-2"/>
          <c:w val="0.59476509186351711"/>
          <c:h val="0.78703703703703709"/>
        </c:manualLayout>
      </c:layout>
      <c:barChart>
        <c:barDir val="bar"/>
        <c:grouping val="percentStacked"/>
        <c:varyColors val="0"/>
        <c:ser>
          <c:idx val="0"/>
          <c:order val="0"/>
          <c:tx>
            <c:strRef>
              <c:f>'Figuren RGI Tilburg (NIEUW)'!$B$38</c:f>
              <c:strCache>
                <c:ptCount val="1"/>
                <c:pt idx="0">
                  <c:v>(vrijwel) altijd</c:v>
                </c:pt>
              </c:strCache>
            </c:strRef>
          </c:tx>
          <c:spPr>
            <a:solidFill>
              <a:srgbClr val="00B05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520-4211-859A-49E8E454AF9E}"/>
                </c:ext>
              </c:extLst>
            </c:dLbl>
            <c:dLbl>
              <c:idx val="3"/>
              <c:delete val="1"/>
              <c:extLst>
                <c:ext xmlns:c15="http://schemas.microsoft.com/office/drawing/2012/chart" uri="{CE6537A1-D6FC-4f65-9D91-7224C49458BB}"/>
                <c:ext xmlns:c16="http://schemas.microsoft.com/office/drawing/2014/chart" uri="{C3380CC4-5D6E-409C-BE32-E72D297353CC}">
                  <c16:uniqueId val="{00000001-B520-4211-859A-49E8E454AF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(NIEUW)'!$A$39:$A$43</c:f>
              <c:strCache>
                <c:ptCount val="5"/>
                <c:pt idx="0">
                  <c:v>Totaal</c:v>
                </c:pt>
                <c:pt idx="2">
                  <c:v>De Toegang</c:v>
                </c:pt>
                <c:pt idx="3">
                  <c:v>Een gecertificeerde instelling</c:v>
                </c:pt>
                <c:pt idx="4">
                  <c:v>Een aanbieder van hulpverlening</c:v>
                </c:pt>
              </c:strCache>
            </c:strRef>
          </c:cat>
          <c:val>
            <c:numRef>
              <c:f>'Figuren RGI Tilburg (NIEUW)'!$B$39:$B$43</c:f>
              <c:numCache>
                <c:formatCode>General</c:formatCode>
                <c:ptCount val="5"/>
                <c:pt idx="0" formatCode="0%">
                  <c:v>0.11857707509881422</c:v>
                </c:pt>
                <c:pt idx="2" formatCode="0%">
                  <c:v>2.2471910112359553E-2</c:v>
                </c:pt>
                <c:pt idx="3" formatCode="0%">
                  <c:v>0</c:v>
                </c:pt>
                <c:pt idx="4" formatCode="0%">
                  <c:v>0.18421052631578946</c:v>
                </c:pt>
              </c:numCache>
            </c:numRef>
          </c:val>
          <c:extLst>
            <c:ext xmlns:c16="http://schemas.microsoft.com/office/drawing/2014/chart" uri="{C3380CC4-5D6E-409C-BE32-E72D297353CC}">
              <c16:uniqueId val="{00000002-B520-4211-859A-49E8E454AF9E}"/>
            </c:ext>
          </c:extLst>
        </c:ser>
        <c:ser>
          <c:idx val="1"/>
          <c:order val="1"/>
          <c:tx>
            <c:strRef>
              <c:f>'Figuren RGI Tilburg (NIEUW)'!$C$38</c:f>
              <c:strCache>
                <c:ptCount val="1"/>
                <c:pt idx="0">
                  <c:v>groot deel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(NIEUW)'!$A$39:$A$43</c:f>
              <c:strCache>
                <c:ptCount val="5"/>
                <c:pt idx="0">
                  <c:v>Totaal</c:v>
                </c:pt>
                <c:pt idx="2">
                  <c:v>De Toegang</c:v>
                </c:pt>
                <c:pt idx="3">
                  <c:v>Een gecertificeerde instelling</c:v>
                </c:pt>
                <c:pt idx="4">
                  <c:v>Een aanbieder van hulpverlening</c:v>
                </c:pt>
              </c:strCache>
            </c:strRef>
          </c:cat>
          <c:val>
            <c:numRef>
              <c:f>'Figuren RGI Tilburg (NIEUW)'!$C$39:$C$43</c:f>
              <c:numCache>
                <c:formatCode>General</c:formatCode>
                <c:ptCount val="5"/>
                <c:pt idx="0" formatCode="0%">
                  <c:v>0.73913043478260865</c:v>
                </c:pt>
                <c:pt idx="2" formatCode="0%">
                  <c:v>0.8314606741573034</c:v>
                </c:pt>
                <c:pt idx="3" formatCode="0%">
                  <c:v>0.66666666666666652</c:v>
                </c:pt>
                <c:pt idx="4" formatCode="0%">
                  <c:v>0.69078947368421051</c:v>
                </c:pt>
              </c:numCache>
            </c:numRef>
          </c:val>
          <c:extLst>
            <c:ext xmlns:c16="http://schemas.microsoft.com/office/drawing/2014/chart" uri="{C3380CC4-5D6E-409C-BE32-E72D297353CC}">
              <c16:uniqueId val="{00000003-B520-4211-859A-49E8E454AF9E}"/>
            </c:ext>
          </c:extLst>
        </c:ser>
        <c:ser>
          <c:idx val="2"/>
          <c:order val="2"/>
          <c:tx>
            <c:strRef>
              <c:f>'Figuren RGI Tilburg (NIEUW)'!$D$38</c:f>
              <c:strCache>
                <c:ptCount val="1"/>
                <c:pt idx="0">
                  <c:v>klein deel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(NIEUW)'!$A$39:$A$43</c:f>
              <c:strCache>
                <c:ptCount val="5"/>
                <c:pt idx="0">
                  <c:v>Totaal</c:v>
                </c:pt>
                <c:pt idx="2">
                  <c:v>De Toegang</c:v>
                </c:pt>
                <c:pt idx="3">
                  <c:v>Een gecertificeerde instelling</c:v>
                </c:pt>
                <c:pt idx="4">
                  <c:v>Een aanbieder van hulpverlening</c:v>
                </c:pt>
              </c:strCache>
            </c:strRef>
          </c:cat>
          <c:val>
            <c:numRef>
              <c:f>'Figuren RGI Tilburg (NIEUW)'!$D$39:$D$43</c:f>
              <c:numCache>
                <c:formatCode>General</c:formatCode>
                <c:ptCount val="5"/>
                <c:pt idx="0" formatCode="0%">
                  <c:v>0.14229249011857709</c:v>
                </c:pt>
                <c:pt idx="2" formatCode="0%">
                  <c:v>0.14606741573033707</c:v>
                </c:pt>
                <c:pt idx="3" formatCode="0%">
                  <c:v>0.33333333333333326</c:v>
                </c:pt>
                <c:pt idx="4" formatCode="0%">
                  <c:v>0.125</c:v>
                </c:pt>
              </c:numCache>
            </c:numRef>
          </c:val>
          <c:extLst>
            <c:ext xmlns:c16="http://schemas.microsoft.com/office/drawing/2014/chart" uri="{C3380CC4-5D6E-409C-BE32-E72D297353CC}">
              <c16:uniqueId val="{00000004-B520-4211-859A-49E8E454AF9E}"/>
            </c:ext>
          </c:extLst>
        </c:ser>
        <c:ser>
          <c:idx val="3"/>
          <c:order val="3"/>
          <c:tx>
            <c:strRef>
              <c:f>'Figuren RGI Tilburg (NIEUW)'!$E$38</c:f>
              <c:strCache>
                <c:ptCount val="1"/>
                <c:pt idx="0">
                  <c:v>(vrijwel) nooit</c:v>
                </c:pt>
              </c:strCache>
            </c:strRef>
          </c:tx>
          <c:spPr>
            <a:solidFill>
              <a:srgbClr val="FF0000"/>
            </a:solidFill>
            <a:ln>
              <a:noFill/>
            </a:ln>
            <a:effectLst/>
          </c:spPr>
          <c:invertIfNegative val="0"/>
          <c:cat>
            <c:strRef>
              <c:f>'Figuren RGI Tilburg (NIEUW)'!$A$39:$A$43</c:f>
              <c:strCache>
                <c:ptCount val="5"/>
                <c:pt idx="0">
                  <c:v>Totaal</c:v>
                </c:pt>
                <c:pt idx="2">
                  <c:v>De Toegang</c:v>
                </c:pt>
                <c:pt idx="3">
                  <c:v>Een gecertificeerde instelling</c:v>
                </c:pt>
                <c:pt idx="4">
                  <c:v>Een aanbieder van hulpverlening</c:v>
                </c:pt>
              </c:strCache>
            </c:strRef>
          </c:cat>
          <c:val>
            <c:numRef>
              <c:f>'Figuren RGI Tilburg (NIEUW)'!$E$39:$E$43</c:f>
              <c:numCache>
                <c:formatCode>General</c:formatCode>
                <c:ptCount val="5"/>
                <c:pt idx="0" formatCode="0%">
                  <c:v>0</c:v>
                </c:pt>
                <c:pt idx="2" formatCode="0%">
                  <c:v>0</c:v>
                </c:pt>
                <c:pt idx="3" formatCode="0%">
                  <c:v>0</c:v>
                </c:pt>
                <c:pt idx="4" formatCode="0%">
                  <c:v>0</c:v>
                </c:pt>
              </c:numCache>
            </c:numRef>
          </c:val>
          <c:extLst>
            <c:ext xmlns:c16="http://schemas.microsoft.com/office/drawing/2014/chart" uri="{C3380CC4-5D6E-409C-BE32-E72D297353CC}">
              <c16:uniqueId val="{00000005-B520-4211-859A-49E8E454AF9E}"/>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82857002973756233"/>
          <c:w val="1"/>
          <c:h val="0.106615414490931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Door te werken volgens het Resultaat Gericht Inkopen heb ik als professional meer ruimte om te doen wat nodig is om resultaat te behalen</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0379388074756739"/>
          <c:y val="5.7233888888888883E-2"/>
          <c:w val="0.88317424485156015"/>
          <c:h val="0.46627107665621625"/>
        </c:manualLayout>
      </c:layout>
      <c:barChart>
        <c:barDir val="bar"/>
        <c:grouping val="percentStacked"/>
        <c:varyColors val="0"/>
        <c:ser>
          <c:idx val="0"/>
          <c:order val="0"/>
          <c:tx>
            <c:strRef>
              <c:f>'Figuren RGI Tilburg (NIEUW)'!$B$296</c:f>
              <c:strCache>
                <c:ptCount val="1"/>
                <c:pt idx="0">
                  <c:v>Helemaal mee eens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(NIEUW)'!$A$297</c:f>
              <c:strCache>
                <c:ptCount val="1"/>
                <c:pt idx="0">
                  <c:v>Totaal</c:v>
                </c:pt>
              </c:strCache>
            </c:strRef>
          </c:cat>
          <c:val>
            <c:numRef>
              <c:f>'Figuren RGI Tilburg (NIEUW)'!$B$297</c:f>
              <c:numCache>
                <c:formatCode>0%</c:formatCode>
                <c:ptCount val="1"/>
                <c:pt idx="0">
                  <c:v>0.15044247787610621</c:v>
                </c:pt>
              </c:numCache>
            </c:numRef>
          </c:val>
          <c:extLst>
            <c:ext xmlns:c16="http://schemas.microsoft.com/office/drawing/2014/chart" uri="{C3380CC4-5D6E-409C-BE32-E72D297353CC}">
              <c16:uniqueId val="{00000000-21B0-4D34-876B-735CC3DBC28C}"/>
            </c:ext>
          </c:extLst>
        </c:ser>
        <c:ser>
          <c:idx val="1"/>
          <c:order val="1"/>
          <c:tx>
            <c:strRef>
              <c:f>'Figuren RGI Tilburg (NIEUW)'!$C$296</c:f>
              <c:strCache>
                <c:ptCount val="1"/>
                <c:pt idx="0">
                  <c:v>Mee eens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(NIEUW)'!$A$297</c:f>
              <c:strCache>
                <c:ptCount val="1"/>
                <c:pt idx="0">
                  <c:v>Totaal</c:v>
                </c:pt>
              </c:strCache>
            </c:strRef>
          </c:cat>
          <c:val>
            <c:numRef>
              <c:f>'Figuren RGI Tilburg (NIEUW)'!$C$297</c:f>
              <c:numCache>
                <c:formatCode>0%</c:formatCode>
                <c:ptCount val="1"/>
                <c:pt idx="0">
                  <c:v>0.30088495575221241</c:v>
                </c:pt>
              </c:numCache>
            </c:numRef>
          </c:val>
          <c:extLst>
            <c:ext xmlns:c16="http://schemas.microsoft.com/office/drawing/2014/chart" uri="{C3380CC4-5D6E-409C-BE32-E72D297353CC}">
              <c16:uniqueId val="{00000001-21B0-4D34-876B-735CC3DBC28C}"/>
            </c:ext>
          </c:extLst>
        </c:ser>
        <c:ser>
          <c:idx val="2"/>
          <c:order val="2"/>
          <c:tx>
            <c:strRef>
              <c:f>'Figuren RGI Tilburg (NIEUW)'!$D$296</c:f>
              <c:strCache>
                <c:ptCount val="1"/>
                <c:pt idx="0">
                  <c:v>Neutraal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(NIEUW)'!$A$297</c:f>
              <c:strCache>
                <c:ptCount val="1"/>
                <c:pt idx="0">
                  <c:v>Totaal</c:v>
                </c:pt>
              </c:strCache>
            </c:strRef>
          </c:cat>
          <c:val>
            <c:numRef>
              <c:f>'Figuren RGI Tilburg (NIEUW)'!$D$297</c:f>
              <c:numCache>
                <c:formatCode>0%</c:formatCode>
                <c:ptCount val="1"/>
                <c:pt idx="0">
                  <c:v>0.18584070796460178</c:v>
                </c:pt>
              </c:numCache>
            </c:numRef>
          </c:val>
          <c:extLst>
            <c:ext xmlns:c16="http://schemas.microsoft.com/office/drawing/2014/chart" uri="{C3380CC4-5D6E-409C-BE32-E72D297353CC}">
              <c16:uniqueId val="{00000002-21B0-4D34-876B-735CC3DBC28C}"/>
            </c:ext>
          </c:extLst>
        </c:ser>
        <c:ser>
          <c:idx val="3"/>
          <c:order val="3"/>
          <c:tx>
            <c:strRef>
              <c:f>'Figuren RGI Tilburg (NIEUW)'!$E$296</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(NIEUW)'!$A$297</c:f>
              <c:strCache>
                <c:ptCount val="1"/>
                <c:pt idx="0">
                  <c:v>Totaal</c:v>
                </c:pt>
              </c:strCache>
            </c:strRef>
          </c:cat>
          <c:val>
            <c:numRef>
              <c:f>'Figuren RGI Tilburg (NIEUW)'!$E$297</c:f>
              <c:numCache>
                <c:formatCode>0%</c:formatCode>
                <c:ptCount val="1"/>
                <c:pt idx="0">
                  <c:v>0.17699115044247787</c:v>
                </c:pt>
              </c:numCache>
            </c:numRef>
          </c:val>
          <c:extLst>
            <c:ext xmlns:c16="http://schemas.microsoft.com/office/drawing/2014/chart" uri="{C3380CC4-5D6E-409C-BE32-E72D297353CC}">
              <c16:uniqueId val="{00000003-21B0-4D34-876B-735CC3DBC28C}"/>
            </c:ext>
          </c:extLst>
        </c:ser>
        <c:ser>
          <c:idx val="4"/>
          <c:order val="4"/>
          <c:tx>
            <c:strRef>
              <c:f>'Figuren RGI Tilburg (NIEUW)'!$F$296</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(NIEUW)'!$A$297</c:f>
              <c:strCache>
                <c:ptCount val="1"/>
                <c:pt idx="0">
                  <c:v>Totaal</c:v>
                </c:pt>
              </c:strCache>
            </c:strRef>
          </c:cat>
          <c:val>
            <c:numRef>
              <c:f>'Figuren RGI Tilburg (NIEUW)'!$F$297</c:f>
              <c:numCache>
                <c:formatCode>0%</c:formatCode>
                <c:ptCount val="1"/>
                <c:pt idx="0">
                  <c:v>0.18584070796460178</c:v>
                </c:pt>
              </c:numCache>
            </c:numRef>
          </c:val>
          <c:extLst>
            <c:ext xmlns:c16="http://schemas.microsoft.com/office/drawing/2014/chart" uri="{C3380CC4-5D6E-409C-BE32-E72D297353CC}">
              <c16:uniqueId val="{00000004-21B0-4D34-876B-735CC3DBC28C}"/>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558170389952101"/>
          <c:w val="1"/>
          <c:h val="0.217412255334872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Wat vindt u van deze nieuwe manier van werken voor de jeugdige/gezin?</a:t>
            </a:r>
          </a:p>
        </c:rich>
      </c:tx>
      <c:layout>
        <c:manualLayout>
          <c:xMode val="edge"/>
          <c:yMode val="edge"/>
          <c:x val="7.7482894299637519E-4"/>
          <c:y val="0.9497327295940098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5752541606779287"/>
          <c:y val="2.1619207116430155E-2"/>
          <c:w val="0.61191905101420785"/>
          <c:h val="0.81506828094619266"/>
        </c:manualLayout>
      </c:layout>
      <c:barChart>
        <c:barDir val="bar"/>
        <c:grouping val="percentStacked"/>
        <c:varyColors val="0"/>
        <c:ser>
          <c:idx val="0"/>
          <c:order val="0"/>
          <c:tx>
            <c:strRef>
              <c:f>'Figuren RGI Tilburg (NIEUW)'!$T$275</c:f>
              <c:strCache>
                <c:ptCount val="1"/>
                <c:pt idx="0">
                  <c:v>Meer voor- dan nadelen</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(NIEUW)'!$S$276:$S$284</c:f>
              <c:strCache>
                <c:ptCount val="9"/>
                <c:pt idx="0">
                  <c:v>Professional Totaal</c:v>
                </c:pt>
                <c:pt idx="1">
                  <c:v>Jeugdige/gezin Totaal</c:v>
                </c:pt>
                <c:pt idx="3">
                  <c:v>Professional De Toegang</c:v>
                </c:pt>
                <c:pt idx="4">
                  <c:v>Jeugdige/gezin De Toegang</c:v>
                </c:pt>
                <c:pt idx="5">
                  <c:v>Professional Een gecertificeerde instelling</c:v>
                </c:pt>
                <c:pt idx="6">
                  <c:v>Jeugdige/gezin Een gecertificeerde instelling</c:v>
                </c:pt>
                <c:pt idx="7">
                  <c:v>Professional Een aanbieder van hulpverlening</c:v>
                </c:pt>
                <c:pt idx="8">
                  <c:v>Jeugdige/gezin Een aanbieder van hulpverlening</c:v>
                </c:pt>
              </c:strCache>
            </c:strRef>
          </c:cat>
          <c:val>
            <c:numRef>
              <c:f>'Figuren RGI Tilburg (NIEUW)'!$T$276:$T$284</c:f>
              <c:numCache>
                <c:formatCode>0%</c:formatCode>
                <c:ptCount val="9"/>
                <c:pt idx="0">
                  <c:v>0.16055045871559634</c:v>
                </c:pt>
                <c:pt idx="1">
                  <c:v>0.22119815668202766</c:v>
                </c:pt>
                <c:pt idx="3">
                  <c:v>0.1</c:v>
                </c:pt>
                <c:pt idx="4">
                  <c:v>0.2</c:v>
                </c:pt>
                <c:pt idx="5">
                  <c:v>0.14285714285714285</c:v>
                </c:pt>
                <c:pt idx="6">
                  <c:v>0.14285714285714285</c:v>
                </c:pt>
                <c:pt idx="7">
                  <c:v>0.19847328244274809</c:v>
                </c:pt>
                <c:pt idx="8">
                  <c:v>0.23846153846153847</c:v>
                </c:pt>
              </c:numCache>
            </c:numRef>
          </c:val>
          <c:extLst>
            <c:ext xmlns:c16="http://schemas.microsoft.com/office/drawing/2014/chart" uri="{C3380CC4-5D6E-409C-BE32-E72D297353CC}">
              <c16:uniqueId val="{00000000-A788-418E-B839-2F0DEE747B2F}"/>
            </c:ext>
          </c:extLst>
        </c:ser>
        <c:ser>
          <c:idx val="1"/>
          <c:order val="1"/>
          <c:tx>
            <c:strRef>
              <c:f>'Figuren RGI Tilburg (NIEUW)'!$U$275</c:f>
              <c:strCache>
                <c:ptCount val="1"/>
                <c:pt idx="0">
                  <c:v>Zowel voor- als nadelen die tegen elkaar opwegen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(NIEUW)'!$S$276:$S$284</c:f>
              <c:strCache>
                <c:ptCount val="9"/>
                <c:pt idx="0">
                  <c:v>Professional Totaal</c:v>
                </c:pt>
                <c:pt idx="1">
                  <c:v>Jeugdige/gezin Totaal</c:v>
                </c:pt>
                <c:pt idx="3">
                  <c:v>Professional De Toegang</c:v>
                </c:pt>
                <c:pt idx="4">
                  <c:v>Jeugdige/gezin De Toegang</c:v>
                </c:pt>
                <c:pt idx="5">
                  <c:v>Professional Een gecertificeerde instelling</c:v>
                </c:pt>
                <c:pt idx="6">
                  <c:v>Jeugdige/gezin Een gecertificeerde instelling</c:v>
                </c:pt>
                <c:pt idx="7">
                  <c:v>Professional Een aanbieder van hulpverlening</c:v>
                </c:pt>
                <c:pt idx="8">
                  <c:v>Jeugdige/gezin Een aanbieder van hulpverlening</c:v>
                </c:pt>
              </c:strCache>
            </c:strRef>
          </c:cat>
          <c:val>
            <c:numRef>
              <c:f>'Figuren RGI Tilburg (NIEUW)'!$U$276:$U$284</c:f>
              <c:numCache>
                <c:formatCode>0%</c:formatCode>
                <c:ptCount val="9"/>
                <c:pt idx="0">
                  <c:v>0.42201834862385323</c:v>
                </c:pt>
                <c:pt idx="1">
                  <c:v>0.42396313364055305</c:v>
                </c:pt>
                <c:pt idx="3">
                  <c:v>0.51249999999999996</c:v>
                </c:pt>
                <c:pt idx="4">
                  <c:v>0.4375</c:v>
                </c:pt>
                <c:pt idx="5">
                  <c:v>0.14285714285714285</c:v>
                </c:pt>
                <c:pt idx="6">
                  <c:v>0.14285714285714285</c:v>
                </c:pt>
                <c:pt idx="7">
                  <c:v>0.38167938931297712</c:v>
                </c:pt>
                <c:pt idx="8">
                  <c:v>0.43076923076923079</c:v>
                </c:pt>
              </c:numCache>
            </c:numRef>
          </c:val>
          <c:extLst>
            <c:ext xmlns:c16="http://schemas.microsoft.com/office/drawing/2014/chart" uri="{C3380CC4-5D6E-409C-BE32-E72D297353CC}">
              <c16:uniqueId val="{00000001-A788-418E-B839-2F0DEE747B2F}"/>
            </c:ext>
          </c:extLst>
        </c:ser>
        <c:ser>
          <c:idx val="2"/>
          <c:order val="2"/>
          <c:tx>
            <c:strRef>
              <c:f>'Figuren RGI Tilburg (NIEUW)'!$V$275</c:f>
              <c:strCache>
                <c:ptCount val="1"/>
                <c:pt idx="0">
                  <c:v>Meer na- dan voordelen</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(NIEUW)'!$S$276:$S$284</c:f>
              <c:strCache>
                <c:ptCount val="9"/>
                <c:pt idx="0">
                  <c:v>Professional Totaal</c:v>
                </c:pt>
                <c:pt idx="1">
                  <c:v>Jeugdige/gezin Totaal</c:v>
                </c:pt>
                <c:pt idx="3">
                  <c:v>Professional De Toegang</c:v>
                </c:pt>
                <c:pt idx="4">
                  <c:v>Jeugdige/gezin De Toegang</c:v>
                </c:pt>
                <c:pt idx="5">
                  <c:v>Professional Een gecertificeerde instelling</c:v>
                </c:pt>
                <c:pt idx="6">
                  <c:v>Jeugdige/gezin Een gecertificeerde instelling</c:v>
                </c:pt>
                <c:pt idx="7">
                  <c:v>Professional Een aanbieder van hulpverlening</c:v>
                </c:pt>
                <c:pt idx="8">
                  <c:v>Jeugdige/gezin Een aanbieder van hulpverlening</c:v>
                </c:pt>
              </c:strCache>
            </c:strRef>
          </c:cat>
          <c:val>
            <c:numRef>
              <c:f>'Figuren RGI Tilburg (NIEUW)'!$V$276:$V$284</c:f>
              <c:numCache>
                <c:formatCode>0%</c:formatCode>
                <c:ptCount val="9"/>
                <c:pt idx="0">
                  <c:v>0.41743119266055045</c:v>
                </c:pt>
                <c:pt idx="1">
                  <c:v>0.35483870967741937</c:v>
                </c:pt>
                <c:pt idx="3">
                  <c:v>0.38750000000000001</c:v>
                </c:pt>
                <c:pt idx="4">
                  <c:v>0.36249999999999999</c:v>
                </c:pt>
                <c:pt idx="5">
                  <c:v>0.7142857142857143</c:v>
                </c:pt>
                <c:pt idx="6">
                  <c:v>0.7142857142857143</c:v>
                </c:pt>
                <c:pt idx="7">
                  <c:v>0.41984732824427484</c:v>
                </c:pt>
                <c:pt idx="8">
                  <c:v>0.3307692307692307</c:v>
                </c:pt>
              </c:numCache>
            </c:numRef>
          </c:val>
          <c:extLst>
            <c:ext xmlns:c16="http://schemas.microsoft.com/office/drawing/2014/chart" uri="{C3380CC4-5D6E-409C-BE32-E72D297353CC}">
              <c16:uniqueId val="{00000002-A788-418E-B839-2F0DEE747B2F}"/>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7959290358409E-3"/>
          <c:y val="0.84259140413515854"/>
          <c:w val="0.98879615048118985"/>
          <c:h val="8.410892948155099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Door te werken volgens het Resultaat Gericht Inkopen kan ik vaker minder zware jeugdhulp inzetten</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2981094899095178"/>
          <c:y val="6.335942029553894E-2"/>
          <c:w val="0.7552919094702446"/>
          <c:h val="0.63833641795047469"/>
        </c:manualLayout>
      </c:layout>
      <c:barChart>
        <c:barDir val="bar"/>
        <c:grouping val="percentStacked"/>
        <c:varyColors val="0"/>
        <c:ser>
          <c:idx val="0"/>
          <c:order val="0"/>
          <c:tx>
            <c:strRef>
              <c:f>'Figuren RGI Tilburg (NIEUW)'!$B$305</c:f>
              <c:strCache>
                <c:ptCount val="1"/>
                <c:pt idx="0">
                  <c:v>Helemaal mee eens</c:v>
                </c:pt>
              </c:strCache>
            </c:strRef>
          </c:tx>
          <c:spPr>
            <a:solidFill>
              <a:srgbClr val="00B05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4192-4652-B19B-3B976CDDF1ED}"/>
                </c:ext>
              </c:extLst>
            </c:dLbl>
            <c:dLbl>
              <c:idx val="3"/>
              <c:delete val="1"/>
              <c:extLst>
                <c:ext xmlns:c15="http://schemas.microsoft.com/office/drawing/2012/chart" uri="{CE6537A1-D6FC-4f65-9D91-7224C49458BB}"/>
                <c:ext xmlns:c16="http://schemas.microsoft.com/office/drawing/2014/chart" uri="{C3380CC4-5D6E-409C-BE32-E72D297353CC}">
                  <c16:uniqueId val="{00000001-4192-4652-B19B-3B976CDDF1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(NIEUW)'!$A$306:$A$310</c:f>
              <c:strCache>
                <c:ptCount val="5"/>
                <c:pt idx="0">
                  <c:v>Totaal</c:v>
                </c:pt>
                <c:pt idx="2">
                  <c:v>De Toegang</c:v>
                </c:pt>
                <c:pt idx="3">
                  <c:v>Een gecertificeerde instelling</c:v>
                </c:pt>
                <c:pt idx="4">
                  <c:v>Een aanbieder van hulpverlening</c:v>
                </c:pt>
              </c:strCache>
            </c:strRef>
          </c:cat>
          <c:val>
            <c:numRef>
              <c:f>'Figuren RGI Tilburg (NIEUW)'!$B$306:$B$310</c:f>
              <c:numCache>
                <c:formatCode>General</c:formatCode>
                <c:ptCount val="5"/>
                <c:pt idx="0" formatCode="0%">
                  <c:v>3.7037037037037035E-2</c:v>
                </c:pt>
                <c:pt idx="2" formatCode="0%">
                  <c:v>1.2500000000000001E-2</c:v>
                </c:pt>
                <c:pt idx="3" formatCode="0%">
                  <c:v>0</c:v>
                </c:pt>
                <c:pt idx="4" formatCode="0%">
                  <c:v>5.4263565891472867E-2</c:v>
                </c:pt>
              </c:numCache>
            </c:numRef>
          </c:val>
          <c:extLst>
            <c:ext xmlns:c16="http://schemas.microsoft.com/office/drawing/2014/chart" uri="{C3380CC4-5D6E-409C-BE32-E72D297353CC}">
              <c16:uniqueId val="{00000002-4192-4652-B19B-3B976CDDF1ED}"/>
            </c:ext>
          </c:extLst>
        </c:ser>
        <c:ser>
          <c:idx val="1"/>
          <c:order val="1"/>
          <c:tx>
            <c:strRef>
              <c:f>'Figuren RGI Tilburg (NIEUW)'!$C$305</c:f>
              <c:strCache>
                <c:ptCount val="1"/>
                <c:pt idx="0">
                  <c:v>Mee eens</c:v>
                </c:pt>
              </c:strCache>
            </c:strRef>
          </c:tx>
          <c:spPr>
            <a:solidFill>
              <a:srgbClr val="92D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4192-4652-B19B-3B976CDDF1E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(NIEUW)'!$A$306:$A$310</c:f>
              <c:strCache>
                <c:ptCount val="5"/>
                <c:pt idx="0">
                  <c:v>Totaal</c:v>
                </c:pt>
                <c:pt idx="2">
                  <c:v>De Toegang</c:v>
                </c:pt>
                <c:pt idx="3">
                  <c:v>Een gecertificeerde instelling</c:v>
                </c:pt>
                <c:pt idx="4">
                  <c:v>Een aanbieder van hulpverlening</c:v>
                </c:pt>
              </c:strCache>
            </c:strRef>
          </c:cat>
          <c:val>
            <c:numRef>
              <c:f>'Figuren RGI Tilburg (NIEUW)'!$C$306:$C$310</c:f>
              <c:numCache>
                <c:formatCode>General</c:formatCode>
                <c:ptCount val="5"/>
                <c:pt idx="0" formatCode="0%">
                  <c:v>0.19907407407407407</c:v>
                </c:pt>
                <c:pt idx="2" formatCode="0%">
                  <c:v>0.1875</c:v>
                </c:pt>
                <c:pt idx="3" formatCode="0%">
                  <c:v>0</c:v>
                </c:pt>
                <c:pt idx="4" formatCode="0%">
                  <c:v>0.21705426356589147</c:v>
                </c:pt>
              </c:numCache>
            </c:numRef>
          </c:val>
          <c:extLst>
            <c:ext xmlns:c16="http://schemas.microsoft.com/office/drawing/2014/chart" uri="{C3380CC4-5D6E-409C-BE32-E72D297353CC}">
              <c16:uniqueId val="{00000004-4192-4652-B19B-3B976CDDF1ED}"/>
            </c:ext>
          </c:extLst>
        </c:ser>
        <c:ser>
          <c:idx val="2"/>
          <c:order val="2"/>
          <c:tx>
            <c:strRef>
              <c:f>'Figuren RGI Tilburg (NIEUW)'!$D$305</c:f>
              <c:strCache>
                <c:ptCount val="1"/>
                <c:pt idx="0">
                  <c:v>Neutraal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(NIEUW)'!$A$306:$A$310</c:f>
              <c:strCache>
                <c:ptCount val="5"/>
                <c:pt idx="0">
                  <c:v>Totaal</c:v>
                </c:pt>
                <c:pt idx="2">
                  <c:v>De Toegang</c:v>
                </c:pt>
                <c:pt idx="3">
                  <c:v>Een gecertificeerde instelling</c:v>
                </c:pt>
                <c:pt idx="4">
                  <c:v>Een aanbieder van hulpverlening</c:v>
                </c:pt>
              </c:strCache>
            </c:strRef>
          </c:cat>
          <c:val>
            <c:numRef>
              <c:f>'Figuren RGI Tilburg (NIEUW)'!$D$306:$D$310</c:f>
              <c:numCache>
                <c:formatCode>General</c:formatCode>
                <c:ptCount val="5"/>
                <c:pt idx="0" formatCode="0%">
                  <c:v>0.31481481481481483</c:v>
                </c:pt>
                <c:pt idx="2" formatCode="0%">
                  <c:v>0.3</c:v>
                </c:pt>
                <c:pt idx="3" formatCode="0%">
                  <c:v>0.14285714285714285</c:v>
                </c:pt>
                <c:pt idx="4" formatCode="0%">
                  <c:v>0.33333333333333326</c:v>
                </c:pt>
              </c:numCache>
            </c:numRef>
          </c:val>
          <c:extLst>
            <c:ext xmlns:c16="http://schemas.microsoft.com/office/drawing/2014/chart" uri="{C3380CC4-5D6E-409C-BE32-E72D297353CC}">
              <c16:uniqueId val="{00000005-4192-4652-B19B-3B976CDDF1ED}"/>
            </c:ext>
          </c:extLst>
        </c:ser>
        <c:ser>
          <c:idx val="3"/>
          <c:order val="3"/>
          <c:tx>
            <c:strRef>
              <c:f>'Figuren RGI Tilburg (NIEUW)'!$E$305</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(NIEUW)'!$A$306:$A$310</c:f>
              <c:strCache>
                <c:ptCount val="5"/>
                <c:pt idx="0">
                  <c:v>Totaal</c:v>
                </c:pt>
                <c:pt idx="2">
                  <c:v>De Toegang</c:v>
                </c:pt>
                <c:pt idx="3">
                  <c:v>Een gecertificeerde instelling</c:v>
                </c:pt>
                <c:pt idx="4">
                  <c:v>Een aanbieder van hulpverlening</c:v>
                </c:pt>
              </c:strCache>
            </c:strRef>
          </c:cat>
          <c:val>
            <c:numRef>
              <c:f>'Figuren RGI Tilburg (NIEUW)'!$E$306:$E$310</c:f>
              <c:numCache>
                <c:formatCode>General</c:formatCode>
                <c:ptCount val="5"/>
                <c:pt idx="0" formatCode="0%">
                  <c:v>0.29166666666666669</c:v>
                </c:pt>
                <c:pt idx="2" formatCode="0%">
                  <c:v>0.4</c:v>
                </c:pt>
                <c:pt idx="3" formatCode="0%">
                  <c:v>0.2857142857142857</c:v>
                </c:pt>
                <c:pt idx="4" formatCode="0%">
                  <c:v>0.22480620155038761</c:v>
                </c:pt>
              </c:numCache>
            </c:numRef>
          </c:val>
          <c:extLst>
            <c:ext xmlns:c16="http://schemas.microsoft.com/office/drawing/2014/chart" uri="{C3380CC4-5D6E-409C-BE32-E72D297353CC}">
              <c16:uniqueId val="{00000006-4192-4652-B19B-3B976CDDF1ED}"/>
            </c:ext>
          </c:extLst>
        </c:ser>
        <c:ser>
          <c:idx val="4"/>
          <c:order val="4"/>
          <c:tx>
            <c:strRef>
              <c:f>'Figuren RGI Tilburg (NIEUW)'!$F$305</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(NIEUW)'!$A$306:$A$310</c:f>
              <c:strCache>
                <c:ptCount val="5"/>
                <c:pt idx="0">
                  <c:v>Totaal</c:v>
                </c:pt>
                <c:pt idx="2">
                  <c:v>De Toegang</c:v>
                </c:pt>
                <c:pt idx="3">
                  <c:v>Een gecertificeerde instelling</c:v>
                </c:pt>
                <c:pt idx="4">
                  <c:v>Een aanbieder van hulpverlening</c:v>
                </c:pt>
              </c:strCache>
            </c:strRef>
          </c:cat>
          <c:val>
            <c:numRef>
              <c:f>'Figuren RGI Tilburg (NIEUW)'!$F$306:$F$310</c:f>
              <c:numCache>
                <c:formatCode>General</c:formatCode>
                <c:ptCount val="5"/>
                <c:pt idx="0" formatCode="0%">
                  <c:v>0.15740740740740741</c:v>
                </c:pt>
                <c:pt idx="2" formatCode="0%">
                  <c:v>0.1</c:v>
                </c:pt>
                <c:pt idx="3" formatCode="0%">
                  <c:v>0.5714285714285714</c:v>
                </c:pt>
                <c:pt idx="4" formatCode="0%">
                  <c:v>0.1705426356589147</c:v>
                </c:pt>
              </c:numCache>
            </c:numRef>
          </c:val>
          <c:extLst>
            <c:ext xmlns:c16="http://schemas.microsoft.com/office/drawing/2014/chart" uri="{C3380CC4-5D6E-409C-BE32-E72D297353CC}">
              <c16:uniqueId val="{00000007-4192-4652-B19B-3B976CDDF1ED}"/>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6600981507377197"/>
          <c:w val="1"/>
          <c:h val="9.49761837124878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Door te werken volgens het Resultaat Gericht inkopen is het gemakkelijker te bepalen wat een jeugdige voor hulp nodig heeft</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3253142745016722"/>
          <c:y val="2.7791414160206224E-2"/>
          <c:w val="0.75257143420221706"/>
          <c:h val="0.73188684989963759"/>
        </c:manualLayout>
      </c:layout>
      <c:barChart>
        <c:barDir val="bar"/>
        <c:grouping val="percentStacked"/>
        <c:varyColors val="0"/>
        <c:ser>
          <c:idx val="0"/>
          <c:order val="0"/>
          <c:tx>
            <c:strRef>
              <c:f>'Figuren RGI Tilburg (NIEUW)'!$B$317</c:f>
              <c:strCache>
                <c:ptCount val="1"/>
                <c:pt idx="0">
                  <c:v>Helemaal mee eens</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F70F-47E3-8B85-2B09D0A76188}"/>
                </c:ext>
              </c:extLst>
            </c:dLbl>
            <c:dLbl>
              <c:idx val="2"/>
              <c:delete val="1"/>
              <c:extLst>
                <c:ext xmlns:c15="http://schemas.microsoft.com/office/drawing/2012/chart" uri="{CE6537A1-D6FC-4f65-9D91-7224C49458BB}"/>
                <c:ext xmlns:c16="http://schemas.microsoft.com/office/drawing/2014/chart" uri="{C3380CC4-5D6E-409C-BE32-E72D297353CC}">
                  <c16:uniqueId val="{00000000-F70F-47E3-8B85-2B09D0A76188}"/>
                </c:ext>
              </c:extLst>
            </c:dLbl>
            <c:dLbl>
              <c:idx val="3"/>
              <c:delete val="1"/>
              <c:extLst>
                <c:ext xmlns:c15="http://schemas.microsoft.com/office/drawing/2012/chart" uri="{CE6537A1-D6FC-4f65-9D91-7224C49458BB}"/>
                <c:ext xmlns:c16="http://schemas.microsoft.com/office/drawing/2014/chart" uri="{C3380CC4-5D6E-409C-BE32-E72D297353CC}">
                  <c16:uniqueId val="{00000001-F70F-47E3-8B85-2B09D0A761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(NIEUW)'!$A$318:$A$322</c:f>
              <c:strCache>
                <c:ptCount val="5"/>
                <c:pt idx="0">
                  <c:v>Totaal</c:v>
                </c:pt>
                <c:pt idx="2">
                  <c:v>De Toegang</c:v>
                </c:pt>
                <c:pt idx="3">
                  <c:v>Een gecertificeerde instelling</c:v>
                </c:pt>
                <c:pt idx="4">
                  <c:v>Een aanbieder van hulpverlening</c:v>
                </c:pt>
              </c:strCache>
            </c:strRef>
          </c:cat>
          <c:val>
            <c:numRef>
              <c:f>'Figuren RGI Tilburg (NIEUW)'!$B$318:$B$322</c:f>
              <c:numCache>
                <c:formatCode>General</c:formatCode>
                <c:ptCount val="5"/>
                <c:pt idx="0" formatCode="0%">
                  <c:v>3.2258064516129031E-2</c:v>
                </c:pt>
                <c:pt idx="2" formatCode="0%">
                  <c:v>0</c:v>
                </c:pt>
                <c:pt idx="3" formatCode="0%">
                  <c:v>0</c:v>
                </c:pt>
                <c:pt idx="4" formatCode="0%">
                  <c:v>5.4263565891472867E-2</c:v>
                </c:pt>
              </c:numCache>
            </c:numRef>
          </c:val>
          <c:extLst>
            <c:ext xmlns:c16="http://schemas.microsoft.com/office/drawing/2014/chart" uri="{C3380CC4-5D6E-409C-BE32-E72D297353CC}">
              <c16:uniqueId val="{00000002-F70F-47E3-8B85-2B09D0A76188}"/>
            </c:ext>
          </c:extLst>
        </c:ser>
        <c:ser>
          <c:idx val="1"/>
          <c:order val="1"/>
          <c:tx>
            <c:strRef>
              <c:f>'Figuren RGI Tilburg (NIEUW)'!$C$317</c:f>
              <c:strCache>
                <c:ptCount val="1"/>
                <c:pt idx="0">
                  <c:v>Mee eens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(NIEUW)'!$A$318:$A$322</c:f>
              <c:strCache>
                <c:ptCount val="5"/>
                <c:pt idx="0">
                  <c:v>Totaal</c:v>
                </c:pt>
                <c:pt idx="2">
                  <c:v>De Toegang</c:v>
                </c:pt>
                <c:pt idx="3">
                  <c:v>Een gecertificeerde instelling</c:v>
                </c:pt>
                <c:pt idx="4">
                  <c:v>Een aanbieder van hulpverlening</c:v>
                </c:pt>
              </c:strCache>
            </c:strRef>
          </c:cat>
          <c:val>
            <c:numRef>
              <c:f>'Figuren RGI Tilburg (NIEUW)'!$C$318:$C$322</c:f>
              <c:numCache>
                <c:formatCode>General</c:formatCode>
                <c:ptCount val="5"/>
                <c:pt idx="0" formatCode="0%">
                  <c:v>0.32258064516129031</c:v>
                </c:pt>
                <c:pt idx="2" formatCode="0%">
                  <c:v>0.34567901234567899</c:v>
                </c:pt>
                <c:pt idx="3" formatCode="0%">
                  <c:v>0.14285714285714285</c:v>
                </c:pt>
                <c:pt idx="4" formatCode="0%">
                  <c:v>0.31782945736434109</c:v>
                </c:pt>
              </c:numCache>
            </c:numRef>
          </c:val>
          <c:extLst>
            <c:ext xmlns:c16="http://schemas.microsoft.com/office/drawing/2014/chart" uri="{C3380CC4-5D6E-409C-BE32-E72D297353CC}">
              <c16:uniqueId val="{00000003-F70F-47E3-8B85-2B09D0A76188}"/>
            </c:ext>
          </c:extLst>
        </c:ser>
        <c:ser>
          <c:idx val="2"/>
          <c:order val="2"/>
          <c:tx>
            <c:strRef>
              <c:f>'Figuren RGI Tilburg (NIEUW)'!$D$317</c:f>
              <c:strCache>
                <c:ptCount val="1"/>
                <c:pt idx="0">
                  <c:v>Neutraal</c:v>
                </c:pt>
              </c:strCache>
            </c:strRef>
          </c:tx>
          <c:spPr>
            <a:solidFill>
              <a:schemeClr val="accent4">
                <a:lumMod val="20000"/>
                <a:lumOff val="8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F70F-47E3-8B85-2B09D0A761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(NIEUW)'!$A$318:$A$322</c:f>
              <c:strCache>
                <c:ptCount val="5"/>
                <c:pt idx="0">
                  <c:v>Totaal</c:v>
                </c:pt>
                <c:pt idx="2">
                  <c:v>De Toegang</c:v>
                </c:pt>
                <c:pt idx="3">
                  <c:v>Een gecertificeerde instelling</c:v>
                </c:pt>
                <c:pt idx="4">
                  <c:v>Een aanbieder van hulpverlening</c:v>
                </c:pt>
              </c:strCache>
            </c:strRef>
          </c:cat>
          <c:val>
            <c:numRef>
              <c:f>'Figuren RGI Tilburg (NIEUW)'!$D$318:$D$322</c:f>
              <c:numCache>
                <c:formatCode>General</c:formatCode>
                <c:ptCount val="5"/>
                <c:pt idx="0" formatCode="0%">
                  <c:v>0.24423963133640553</c:v>
                </c:pt>
                <c:pt idx="2" formatCode="0%">
                  <c:v>0.22222222222222221</c:v>
                </c:pt>
                <c:pt idx="3" formatCode="0%">
                  <c:v>0</c:v>
                </c:pt>
                <c:pt idx="4" formatCode="0%">
                  <c:v>0.27131782945736432</c:v>
                </c:pt>
              </c:numCache>
            </c:numRef>
          </c:val>
          <c:extLst>
            <c:ext xmlns:c16="http://schemas.microsoft.com/office/drawing/2014/chart" uri="{C3380CC4-5D6E-409C-BE32-E72D297353CC}">
              <c16:uniqueId val="{00000005-F70F-47E3-8B85-2B09D0A76188}"/>
            </c:ext>
          </c:extLst>
        </c:ser>
        <c:ser>
          <c:idx val="3"/>
          <c:order val="3"/>
          <c:tx>
            <c:strRef>
              <c:f>'Figuren RGI Tilburg (NIEUW)'!$E$317</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(NIEUW)'!$A$318:$A$322</c:f>
              <c:strCache>
                <c:ptCount val="5"/>
                <c:pt idx="0">
                  <c:v>Totaal</c:v>
                </c:pt>
                <c:pt idx="2">
                  <c:v>De Toegang</c:v>
                </c:pt>
                <c:pt idx="3">
                  <c:v>Een gecertificeerde instelling</c:v>
                </c:pt>
                <c:pt idx="4">
                  <c:v>Een aanbieder van hulpverlening</c:v>
                </c:pt>
              </c:strCache>
            </c:strRef>
          </c:cat>
          <c:val>
            <c:numRef>
              <c:f>'Figuren RGI Tilburg (NIEUW)'!$E$318:$E$322</c:f>
              <c:numCache>
                <c:formatCode>General</c:formatCode>
                <c:ptCount val="5"/>
                <c:pt idx="0" formatCode="0%">
                  <c:v>0.26728110599078342</c:v>
                </c:pt>
                <c:pt idx="2" formatCode="0%">
                  <c:v>0.30864197530864196</c:v>
                </c:pt>
                <c:pt idx="3" formatCode="0%">
                  <c:v>0.2857142857142857</c:v>
                </c:pt>
                <c:pt idx="4" formatCode="0%">
                  <c:v>0.24031007751937986</c:v>
                </c:pt>
              </c:numCache>
            </c:numRef>
          </c:val>
          <c:extLst>
            <c:ext xmlns:c16="http://schemas.microsoft.com/office/drawing/2014/chart" uri="{C3380CC4-5D6E-409C-BE32-E72D297353CC}">
              <c16:uniqueId val="{00000006-F70F-47E3-8B85-2B09D0A76188}"/>
            </c:ext>
          </c:extLst>
        </c:ser>
        <c:ser>
          <c:idx val="4"/>
          <c:order val="4"/>
          <c:tx>
            <c:strRef>
              <c:f>'Figuren RGI Tilburg (NIEUW)'!$F$317</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(NIEUW)'!$A$318:$A$322</c:f>
              <c:strCache>
                <c:ptCount val="5"/>
                <c:pt idx="0">
                  <c:v>Totaal</c:v>
                </c:pt>
                <c:pt idx="2">
                  <c:v>De Toegang</c:v>
                </c:pt>
                <c:pt idx="3">
                  <c:v>Een gecertificeerde instelling</c:v>
                </c:pt>
                <c:pt idx="4">
                  <c:v>Een aanbieder van hulpverlening</c:v>
                </c:pt>
              </c:strCache>
            </c:strRef>
          </c:cat>
          <c:val>
            <c:numRef>
              <c:f>'Figuren RGI Tilburg (NIEUW)'!$F$318:$F$322</c:f>
              <c:numCache>
                <c:formatCode>General</c:formatCode>
                <c:ptCount val="5"/>
                <c:pt idx="0" formatCode="0%">
                  <c:v>0.13364055299539171</c:v>
                </c:pt>
                <c:pt idx="2" formatCode="0%">
                  <c:v>0.12345679012345678</c:v>
                </c:pt>
                <c:pt idx="3" formatCode="0%">
                  <c:v>0.5714285714285714</c:v>
                </c:pt>
                <c:pt idx="4" formatCode="0%">
                  <c:v>0.11627906976744186</c:v>
                </c:pt>
              </c:numCache>
            </c:numRef>
          </c:val>
          <c:extLst>
            <c:ext xmlns:c16="http://schemas.microsoft.com/office/drawing/2014/chart" uri="{C3380CC4-5D6E-409C-BE32-E72D297353CC}">
              <c16:uniqueId val="{00000007-F70F-47E3-8B85-2B09D0A76188}"/>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9074681098693678"/>
          <c:w val="1"/>
          <c:h val="5.959812614100512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Wat merkt u in de praktijk vooral als het gaat om de te behalen doelen wanneer een aanbieder een nieuw arrangement aanvraagt?</a:t>
            </a:r>
          </a:p>
        </c:rich>
      </c:tx>
      <c:layout>
        <c:manualLayout>
          <c:xMode val="edge"/>
          <c:yMode val="edge"/>
          <c:x val="8.0555555555555556E-4"/>
          <c:y val="0.9394340911147861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0021829149196338"/>
          <c:y val="1.7488049103579924E-2"/>
          <c:w val="0.76143492884118125"/>
          <c:h val="0.63679842368190176"/>
        </c:manualLayout>
      </c:layout>
      <c:barChart>
        <c:barDir val="bar"/>
        <c:grouping val="percentStacked"/>
        <c:varyColors val="0"/>
        <c:ser>
          <c:idx val="0"/>
          <c:order val="0"/>
          <c:tx>
            <c:strRef>
              <c:f>'Figuren RGI Tilburg (NIEUW)'!$B$333</c:f>
              <c:strCache>
                <c:ptCount val="1"/>
                <c:pt idx="0">
                  <c:v>Dat de te behalen doelen gelijk blijven</c:v>
                </c:pt>
              </c:strCache>
            </c:strRef>
          </c:tx>
          <c:spPr>
            <a:solidFill>
              <a:srgbClr val="0C335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5EBC-49F6-968B-7BC127798A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(NIEUW)'!$A$334:$A$337</c:f>
              <c:strCache>
                <c:ptCount val="4"/>
                <c:pt idx="0">
                  <c:v>Totaal</c:v>
                </c:pt>
                <c:pt idx="2">
                  <c:v>De Toegang</c:v>
                </c:pt>
                <c:pt idx="3">
                  <c:v>Een gecertificeerde instelling</c:v>
                </c:pt>
              </c:strCache>
            </c:strRef>
          </c:cat>
          <c:val>
            <c:numRef>
              <c:f>'Figuren RGI Tilburg (NIEUW)'!$B$334:$B$337</c:f>
              <c:numCache>
                <c:formatCode>General</c:formatCode>
                <c:ptCount val="4"/>
                <c:pt idx="0" formatCode="0%">
                  <c:v>6.741573033707865E-2</c:v>
                </c:pt>
                <c:pt idx="2" formatCode="0%">
                  <c:v>7.3170731707317069E-2</c:v>
                </c:pt>
                <c:pt idx="3" formatCode="0%">
                  <c:v>0</c:v>
                </c:pt>
              </c:numCache>
            </c:numRef>
          </c:val>
          <c:extLst>
            <c:ext xmlns:c16="http://schemas.microsoft.com/office/drawing/2014/chart" uri="{C3380CC4-5D6E-409C-BE32-E72D297353CC}">
              <c16:uniqueId val="{00000001-5EBC-49F6-968B-7BC127798A58}"/>
            </c:ext>
          </c:extLst>
        </c:ser>
        <c:ser>
          <c:idx val="1"/>
          <c:order val="1"/>
          <c:tx>
            <c:strRef>
              <c:f>'Figuren RGI Tilburg (NIEUW)'!$C$333</c:f>
              <c:strCache>
                <c:ptCount val="1"/>
                <c:pt idx="0">
                  <c:v>Dat de te behalen doelen naar beneden worden bijgesteld</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5EBC-49F6-968B-7BC127798A58}"/>
                </c:ext>
              </c:extLst>
            </c:dLbl>
            <c:dLbl>
              <c:idx val="2"/>
              <c:delete val="1"/>
              <c:extLst>
                <c:ext xmlns:c15="http://schemas.microsoft.com/office/drawing/2012/chart" uri="{CE6537A1-D6FC-4f65-9D91-7224C49458BB}"/>
                <c:ext xmlns:c16="http://schemas.microsoft.com/office/drawing/2014/chart" uri="{C3380CC4-5D6E-409C-BE32-E72D297353CC}">
                  <c16:uniqueId val="{00000003-5EBC-49F6-968B-7BC127798A58}"/>
                </c:ext>
              </c:extLst>
            </c:dLbl>
            <c:dLbl>
              <c:idx val="3"/>
              <c:delete val="1"/>
              <c:extLst>
                <c:ext xmlns:c15="http://schemas.microsoft.com/office/drawing/2012/chart" uri="{CE6537A1-D6FC-4f65-9D91-7224C49458BB}"/>
                <c:ext xmlns:c16="http://schemas.microsoft.com/office/drawing/2014/chart" uri="{C3380CC4-5D6E-409C-BE32-E72D297353CC}">
                  <c16:uniqueId val="{00000004-5EBC-49F6-968B-7BC127798A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(NIEUW)'!$A$334:$A$337</c:f>
              <c:strCache>
                <c:ptCount val="4"/>
                <c:pt idx="0">
                  <c:v>Totaal</c:v>
                </c:pt>
                <c:pt idx="2">
                  <c:v>De Toegang</c:v>
                </c:pt>
                <c:pt idx="3">
                  <c:v>Een gecertificeerde instelling</c:v>
                </c:pt>
              </c:strCache>
            </c:strRef>
          </c:cat>
          <c:val>
            <c:numRef>
              <c:f>'Figuren RGI Tilburg (NIEUW)'!$C$334:$C$337</c:f>
              <c:numCache>
                <c:formatCode>General</c:formatCode>
                <c:ptCount val="4"/>
                <c:pt idx="0" formatCode="0%">
                  <c:v>0</c:v>
                </c:pt>
                <c:pt idx="2" formatCode="0%">
                  <c:v>0</c:v>
                </c:pt>
                <c:pt idx="3" formatCode="0%">
                  <c:v>0</c:v>
                </c:pt>
              </c:numCache>
            </c:numRef>
          </c:val>
          <c:extLst>
            <c:ext xmlns:c16="http://schemas.microsoft.com/office/drawing/2014/chart" uri="{C3380CC4-5D6E-409C-BE32-E72D297353CC}">
              <c16:uniqueId val="{00000005-5EBC-49F6-968B-7BC127798A58}"/>
            </c:ext>
          </c:extLst>
        </c:ser>
        <c:ser>
          <c:idx val="2"/>
          <c:order val="2"/>
          <c:tx>
            <c:strRef>
              <c:f>'Figuren RGI Tilburg (NIEUW)'!$D$333</c:f>
              <c:strCache>
                <c:ptCount val="1"/>
                <c:pt idx="0">
                  <c:v>Dat de te behalen doelen opnieuw worden geformuleerd</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(NIEUW)'!$A$334:$A$337</c:f>
              <c:strCache>
                <c:ptCount val="4"/>
                <c:pt idx="0">
                  <c:v>Totaal</c:v>
                </c:pt>
                <c:pt idx="2">
                  <c:v>De Toegang</c:v>
                </c:pt>
                <c:pt idx="3">
                  <c:v>Een gecertificeerde instelling</c:v>
                </c:pt>
              </c:strCache>
            </c:strRef>
          </c:cat>
          <c:val>
            <c:numRef>
              <c:f>'Figuren RGI Tilburg (NIEUW)'!$D$334:$D$337</c:f>
              <c:numCache>
                <c:formatCode>General</c:formatCode>
                <c:ptCount val="4"/>
                <c:pt idx="0" formatCode="0%">
                  <c:v>0.3258426966292135</c:v>
                </c:pt>
                <c:pt idx="2" formatCode="0%">
                  <c:v>0.32926829268292684</c:v>
                </c:pt>
                <c:pt idx="3" formatCode="0%">
                  <c:v>0.2857142857142857</c:v>
                </c:pt>
              </c:numCache>
            </c:numRef>
          </c:val>
          <c:extLst>
            <c:ext xmlns:c16="http://schemas.microsoft.com/office/drawing/2014/chart" uri="{C3380CC4-5D6E-409C-BE32-E72D297353CC}">
              <c16:uniqueId val="{00000006-5EBC-49F6-968B-7BC127798A58}"/>
            </c:ext>
          </c:extLst>
        </c:ser>
        <c:ser>
          <c:idx val="3"/>
          <c:order val="3"/>
          <c:tx>
            <c:strRef>
              <c:f>'Figuren RGI Tilburg (NIEUW)'!$E$333</c:f>
              <c:strCache>
                <c:ptCount val="1"/>
                <c:pt idx="0">
                  <c:v>Dat er een verkeerde inschatting was gemaakt van de te behalen doelen</c:v>
                </c:pt>
              </c:strCache>
            </c:strRef>
          </c:tx>
          <c:spPr>
            <a:solidFill>
              <a:schemeClr val="accent5">
                <a:lumMod val="60000"/>
                <a:lumOff val="4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5EBC-49F6-968B-7BC127798A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(NIEUW)'!$A$334:$A$337</c:f>
              <c:strCache>
                <c:ptCount val="4"/>
                <c:pt idx="0">
                  <c:v>Totaal</c:v>
                </c:pt>
                <c:pt idx="2">
                  <c:v>De Toegang</c:v>
                </c:pt>
                <c:pt idx="3">
                  <c:v>Een gecertificeerde instelling</c:v>
                </c:pt>
              </c:strCache>
            </c:strRef>
          </c:cat>
          <c:val>
            <c:numRef>
              <c:f>'Figuren RGI Tilburg (NIEUW)'!$E$334:$E$337</c:f>
              <c:numCache>
                <c:formatCode>General</c:formatCode>
                <c:ptCount val="4"/>
                <c:pt idx="0" formatCode="0%">
                  <c:v>8.9887640449438214E-2</c:v>
                </c:pt>
                <c:pt idx="2" formatCode="0%">
                  <c:v>9.7560975609756101E-2</c:v>
                </c:pt>
                <c:pt idx="3" formatCode="0%">
                  <c:v>0</c:v>
                </c:pt>
              </c:numCache>
            </c:numRef>
          </c:val>
          <c:extLst>
            <c:ext xmlns:c16="http://schemas.microsoft.com/office/drawing/2014/chart" uri="{C3380CC4-5D6E-409C-BE32-E72D297353CC}">
              <c16:uniqueId val="{00000008-5EBC-49F6-968B-7BC127798A58}"/>
            </c:ext>
          </c:extLst>
        </c:ser>
        <c:ser>
          <c:idx val="4"/>
          <c:order val="4"/>
          <c:tx>
            <c:strRef>
              <c:f>'Figuren RGI Tilburg (NIEUW)'!$F$333</c:f>
              <c:strCache>
                <c:ptCount val="1"/>
                <c:pt idx="0">
                  <c:v>Dat de financiële drijfveer de boventoon voert</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(NIEUW)'!$A$334:$A$337</c:f>
              <c:strCache>
                <c:ptCount val="4"/>
                <c:pt idx="0">
                  <c:v>Totaal</c:v>
                </c:pt>
                <c:pt idx="2">
                  <c:v>De Toegang</c:v>
                </c:pt>
                <c:pt idx="3">
                  <c:v>Een gecertificeerde instelling</c:v>
                </c:pt>
              </c:strCache>
            </c:strRef>
          </c:cat>
          <c:val>
            <c:numRef>
              <c:f>'Figuren RGI Tilburg (NIEUW)'!$F$334:$F$337</c:f>
              <c:numCache>
                <c:formatCode>General</c:formatCode>
                <c:ptCount val="4"/>
                <c:pt idx="0" formatCode="0%">
                  <c:v>0.20224719101123592</c:v>
                </c:pt>
                <c:pt idx="2" formatCode="0%">
                  <c:v>0.1951219512195122</c:v>
                </c:pt>
                <c:pt idx="3" formatCode="0%">
                  <c:v>0.2857142857142857</c:v>
                </c:pt>
              </c:numCache>
            </c:numRef>
          </c:val>
          <c:extLst>
            <c:ext xmlns:c16="http://schemas.microsoft.com/office/drawing/2014/chart" uri="{C3380CC4-5D6E-409C-BE32-E72D297353CC}">
              <c16:uniqueId val="{00000009-5EBC-49F6-968B-7BC127798A58}"/>
            </c:ext>
          </c:extLst>
        </c:ser>
        <c:ser>
          <c:idx val="5"/>
          <c:order val="5"/>
          <c:tx>
            <c:strRef>
              <c:f>'Figuren RGI Tilburg (NIEUW)'!$G$333</c:f>
              <c:strCache>
                <c:ptCount val="1"/>
                <c:pt idx="0">
                  <c:v>Dat dit wisselt sterk</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(NIEUW)'!$A$334:$A$337</c:f>
              <c:strCache>
                <c:ptCount val="4"/>
                <c:pt idx="0">
                  <c:v>Totaal</c:v>
                </c:pt>
                <c:pt idx="2">
                  <c:v>De Toegang</c:v>
                </c:pt>
                <c:pt idx="3">
                  <c:v>Een gecertificeerde instelling</c:v>
                </c:pt>
              </c:strCache>
            </c:strRef>
          </c:cat>
          <c:val>
            <c:numRef>
              <c:f>'Figuren RGI Tilburg (NIEUW)'!$G$334:$G$337</c:f>
              <c:numCache>
                <c:formatCode>General</c:formatCode>
                <c:ptCount val="4"/>
                <c:pt idx="0" formatCode="0%">
                  <c:v>0.3146067415730337</c:v>
                </c:pt>
                <c:pt idx="2" formatCode="0%">
                  <c:v>0.3048780487804878</c:v>
                </c:pt>
                <c:pt idx="3" formatCode="0%">
                  <c:v>0.42857142857142855</c:v>
                </c:pt>
              </c:numCache>
            </c:numRef>
          </c:val>
          <c:extLst>
            <c:ext xmlns:c16="http://schemas.microsoft.com/office/drawing/2014/chart" uri="{C3380CC4-5D6E-409C-BE32-E72D297353CC}">
              <c16:uniqueId val="{0000000A-5EBC-49F6-968B-7BC127798A58}"/>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65854202666628181"/>
          <c:w val="1"/>
          <c:h val="0.273153780914951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Resultaat Gericht Inkopen zorgt voor kortere jeugdhulp trajecten.</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5429561087632957"/>
          <c:y val="6.335942029553894E-2"/>
          <c:w val="0.73080725907200417"/>
          <c:h val="0.75221126029651675"/>
        </c:manualLayout>
      </c:layout>
      <c:barChart>
        <c:barDir val="bar"/>
        <c:grouping val="percentStacked"/>
        <c:varyColors val="0"/>
        <c:ser>
          <c:idx val="0"/>
          <c:order val="0"/>
          <c:tx>
            <c:strRef>
              <c:f>'Figuren RGI Tilburg (NIEUW)'!$B$350</c:f>
              <c:strCache>
                <c:ptCount val="1"/>
                <c:pt idx="0">
                  <c:v>Helemaal mee eens</c:v>
                </c:pt>
              </c:strCache>
            </c:strRef>
          </c:tx>
          <c:spPr>
            <a:solidFill>
              <a:srgbClr val="00B050"/>
            </a:solidFill>
            <a:ln>
              <a:noFill/>
            </a:ln>
            <a:effectLst/>
          </c:spPr>
          <c:invertIfNegative val="0"/>
          <c:cat>
            <c:strRef>
              <c:f>'Figuren RGI Tilburg (NIEUW)'!$A$351:$A$355</c:f>
              <c:strCache>
                <c:ptCount val="5"/>
                <c:pt idx="0">
                  <c:v>Totaal</c:v>
                </c:pt>
                <c:pt idx="2">
                  <c:v>De Toegang</c:v>
                </c:pt>
                <c:pt idx="3">
                  <c:v>Een gecertificeerde instelling</c:v>
                </c:pt>
                <c:pt idx="4">
                  <c:v>Een aanbieder van hulpverlening</c:v>
                </c:pt>
              </c:strCache>
            </c:strRef>
          </c:cat>
          <c:val>
            <c:numRef>
              <c:f>'Figuren RGI Tilburg (NIEUW)'!$B$351:$B$355</c:f>
              <c:numCache>
                <c:formatCode>General</c:formatCode>
                <c:ptCount val="5"/>
                <c:pt idx="0" formatCode="0%">
                  <c:v>2.2935779816513763E-2</c:v>
                </c:pt>
                <c:pt idx="2" formatCode="0%">
                  <c:v>1.2195121951219513E-2</c:v>
                </c:pt>
                <c:pt idx="3" formatCode="0%">
                  <c:v>0</c:v>
                </c:pt>
                <c:pt idx="4" formatCode="0%">
                  <c:v>3.1007751937984499E-2</c:v>
                </c:pt>
              </c:numCache>
            </c:numRef>
          </c:val>
          <c:extLst>
            <c:ext xmlns:c16="http://schemas.microsoft.com/office/drawing/2014/chart" uri="{C3380CC4-5D6E-409C-BE32-E72D297353CC}">
              <c16:uniqueId val="{00000001-D1E2-4EF6-A6AD-34451F0F71C5}"/>
            </c:ext>
          </c:extLst>
        </c:ser>
        <c:ser>
          <c:idx val="1"/>
          <c:order val="1"/>
          <c:tx>
            <c:strRef>
              <c:f>'Figuren RGI Tilburg (NIEUW)'!$C$350</c:f>
              <c:strCache>
                <c:ptCount val="1"/>
                <c:pt idx="0">
                  <c:v>Mee eens</c:v>
                </c:pt>
              </c:strCache>
            </c:strRef>
          </c:tx>
          <c:spPr>
            <a:solidFill>
              <a:srgbClr val="92D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D1E2-4EF6-A6AD-34451F0F71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(NIEUW)'!$A$351:$A$355</c:f>
              <c:strCache>
                <c:ptCount val="5"/>
                <c:pt idx="0">
                  <c:v>Totaal</c:v>
                </c:pt>
                <c:pt idx="2">
                  <c:v>De Toegang</c:v>
                </c:pt>
                <c:pt idx="3">
                  <c:v>Een gecertificeerde instelling</c:v>
                </c:pt>
                <c:pt idx="4">
                  <c:v>Een aanbieder van hulpverlening</c:v>
                </c:pt>
              </c:strCache>
            </c:strRef>
          </c:cat>
          <c:val>
            <c:numRef>
              <c:f>'Figuren RGI Tilburg (NIEUW)'!$C$351:$C$355</c:f>
              <c:numCache>
                <c:formatCode>General</c:formatCode>
                <c:ptCount val="5"/>
                <c:pt idx="0" formatCode="0%">
                  <c:v>0.17431192660550457</c:v>
                </c:pt>
                <c:pt idx="2" formatCode="0%">
                  <c:v>8.5365853658536592E-2</c:v>
                </c:pt>
                <c:pt idx="3" formatCode="0%">
                  <c:v>0</c:v>
                </c:pt>
                <c:pt idx="4" formatCode="0%">
                  <c:v>0.24031007751937986</c:v>
                </c:pt>
              </c:numCache>
            </c:numRef>
          </c:val>
          <c:extLst>
            <c:ext xmlns:c16="http://schemas.microsoft.com/office/drawing/2014/chart" uri="{C3380CC4-5D6E-409C-BE32-E72D297353CC}">
              <c16:uniqueId val="{00000003-D1E2-4EF6-A6AD-34451F0F71C5}"/>
            </c:ext>
          </c:extLst>
        </c:ser>
        <c:ser>
          <c:idx val="2"/>
          <c:order val="2"/>
          <c:tx>
            <c:strRef>
              <c:f>'Figuren RGI Tilburg (NIEUW)'!$D$350</c:f>
              <c:strCache>
                <c:ptCount val="1"/>
                <c:pt idx="0">
                  <c:v>Neutraal</c:v>
                </c:pt>
              </c:strCache>
            </c:strRef>
          </c:tx>
          <c:spPr>
            <a:solidFill>
              <a:schemeClr val="accent4">
                <a:lumMod val="20000"/>
                <a:lumOff val="8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D1E2-4EF6-A6AD-34451F0F71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(NIEUW)'!$A$351:$A$355</c:f>
              <c:strCache>
                <c:ptCount val="5"/>
                <c:pt idx="0">
                  <c:v>Totaal</c:v>
                </c:pt>
                <c:pt idx="2">
                  <c:v>De Toegang</c:v>
                </c:pt>
                <c:pt idx="3">
                  <c:v>Een gecertificeerde instelling</c:v>
                </c:pt>
                <c:pt idx="4">
                  <c:v>Een aanbieder van hulpverlening</c:v>
                </c:pt>
              </c:strCache>
            </c:strRef>
          </c:cat>
          <c:val>
            <c:numRef>
              <c:f>'Figuren RGI Tilburg (NIEUW)'!$D$351:$D$355</c:f>
              <c:numCache>
                <c:formatCode>General</c:formatCode>
                <c:ptCount val="5"/>
                <c:pt idx="0" formatCode="0%">
                  <c:v>0.30733944954128439</c:v>
                </c:pt>
                <c:pt idx="2" formatCode="0%">
                  <c:v>0.26829268292682928</c:v>
                </c:pt>
                <c:pt idx="3" formatCode="0%">
                  <c:v>0</c:v>
                </c:pt>
                <c:pt idx="4" formatCode="0%">
                  <c:v>0.34883720930232553</c:v>
                </c:pt>
              </c:numCache>
            </c:numRef>
          </c:val>
          <c:extLst>
            <c:ext xmlns:c16="http://schemas.microsoft.com/office/drawing/2014/chart" uri="{C3380CC4-5D6E-409C-BE32-E72D297353CC}">
              <c16:uniqueId val="{00000005-D1E2-4EF6-A6AD-34451F0F71C5}"/>
            </c:ext>
          </c:extLst>
        </c:ser>
        <c:ser>
          <c:idx val="3"/>
          <c:order val="3"/>
          <c:tx>
            <c:strRef>
              <c:f>'Figuren RGI Tilburg (NIEUW)'!$E$350</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(NIEUW)'!$A$351:$A$355</c:f>
              <c:strCache>
                <c:ptCount val="5"/>
                <c:pt idx="0">
                  <c:v>Totaal</c:v>
                </c:pt>
                <c:pt idx="2">
                  <c:v>De Toegang</c:v>
                </c:pt>
                <c:pt idx="3">
                  <c:v>Een gecertificeerde instelling</c:v>
                </c:pt>
                <c:pt idx="4">
                  <c:v>Een aanbieder van hulpverlening</c:v>
                </c:pt>
              </c:strCache>
            </c:strRef>
          </c:cat>
          <c:val>
            <c:numRef>
              <c:f>'Figuren RGI Tilburg (NIEUW)'!$E$351:$E$355</c:f>
              <c:numCache>
                <c:formatCode>General</c:formatCode>
                <c:ptCount val="5"/>
                <c:pt idx="0" formatCode="0%">
                  <c:v>0.3577981651376147</c:v>
                </c:pt>
                <c:pt idx="2" formatCode="0%">
                  <c:v>0.48780487804878048</c:v>
                </c:pt>
                <c:pt idx="3" formatCode="0%">
                  <c:v>0.42857142857142855</c:v>
                </c:pt>
                <c:pt idx="4" formatCode="0%">
                  <c:v>0.27131782945736432</c:v>
                </c:pt>
              </c:numCache>
            </c:numRef>
          </c:val>
          <c:extLst>
            <c:ext xmlns:c16="http://schemas.microsoft.com/office/drawing/2014/chart" uri="{C3380CC4-5D6E-409C-BE32-E72D297353CC}">
              <c16:uniqueId val="{00000006-D1E2-4EF6-A6AD-34451F0F71C5}"/>
            </c:ext>
          </c:extLst>
        </c:ser>
        <c:ser>
          <c:idx val="4"/>
          <c:order val="4"/>
          <c:tx>
            <c:strRef>
              <c:f>'Figuren RGI Tilburg (NIEUW)'!$F$350</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(NIEUW)'!$A$351:$A$355</c:f>
              <c:strCache>
                <c:ptCount val="5"/>
                <c:pt idx="0">
                  <c:v>Totaal</c:v>
                </c:pt>
                <c:pt idx="2">
                  <c:v>De Toegang</c:v>
                </c:pt>
                <c:pt idx="3">
                  <c:v>Een gecertificeerde instelling</c:v>
                </c:pt>
                <c:pt idx="4">
                  <c:v>Een aanbieder van hulpverlening</c:v>
                </c:pt>
              </c:strCache>
            </c:strRef>
          </c:cat>
          <c:val>
            <c:numRef>
              <c:f>'Figuren RGI Tilburg (NIEUW)'!$F$351:$F$355</c:f>
              <c:numCache>
                <c:formatCode>General</c:formatCode>
                <c:ptCount val="5"/>
                <c:pt idx="0" formatCode="0%">
                  <c:v>0.13761467889908258</c:v>
                </c:pt>
                <c:pt idx="2" formatCode="0%">
                  <c:v>0.14634146341463414</c:v>
                </c:pt>
                <c:pt idx="3" formatCode="0%">
                  <c:v>0.5714285714285714</c:v>
                </c:pt>
                <c:pt idx="4" formatCode="0%">
                  <c:v>0.10852713178294573</c:v>
                </c:pt>
              </c:numCache>
            </c:numRef>
          </c:val>
          <c:extLst>
            <c:ext xmlns:c16="http://schemas.microsoft.com/office/drawing/2014/chart" uri="{C3380CC4-5D6E-409C-BE32-E72D297353CC}">
              <c16:uniqueId val="{00000007-D1E2-4EF6-A6AD-34451F0F71C5}"/>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80599004251927431"/>
          <c:w val="1"/>
          <c:h val="0.105328315956187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Resultaat Gericht Inkopen zorgt voor kwalitatief betere jeugdhulp.</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5429561087632957"/>
          <c:y val="6.335942029553894E-2"/>
          <c:w val="0.73080725907200417"/>
          <c:h val="0.75221126029651675"/>
        </c:manualLayout>
      </c:layout>
      <c:barChart>
        <c:barDir val="bar"/>
        <c:grouping val="percentStacked"/>
        <c:varyColors val="0"/>
        <c:ser>
          <c:idx val="0"/>
          <c:order val="0"/>
          <c:tx>
            <c:strRef>
              <c:f>'Figuren RGI Tilburg (NIEUW)'!$B$364</c:f>
              <c:strCache>
                <c:ptCount val="1"/>
                <c:pt idx="0">
                  <c:v>Helemaal mee eens</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CA5-4322-93E3-0179742C44F4}"/>
                </c:ext>
              </c:extLst>
            </c:dLbl>
            <c:dLbl>
              <c:idx val="2"/>
              <c:delete val="1"/>
              <c:extLst>
                <c:ext xmlns:c15="http://schemas.microsoft.com/office/drawing/2012/chart" uri="{CE6537A1-D6FC-4f65-9D91-7224C49458BB}"/>
                <c:ext xmlns:c16="http://schemas.microsoft.com/office/drawing/2014/chart" uri="{C3380CC4-5D6E-409C-BE32-E72D297353CC}">
                  <c16:uniqueId val="{00000001-8CA5-4322-93E3-0179742C44F4}"/>
                </c:ext>
              </c:extLst>
            </c:dLbl>
            <c:dLbl>
              <c:idx val="3"/>
              <c:delete val="1"/>
              <c:extLst>
                <c:ext xmlns:c15="http://schemas.microsoft.com/office/drawing/2012/chart" uri="{CE6537A1-D6FC-4f65-9D91-7224C49458BB}"/>
                <c:ext xmlns:c16="http://schemas.microsoft.com/office/drawing/2014/chart" uri="{C3380CC4-5D6E-409C-BE32-E72D297353CC}">
                  <c16:uniqueId val="{00000002-8CA5-4322-93E3-0179742C44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(NIEUW)'!$A$365:$A$369</c:f>
              <c:strCache>
                <c:ptCount val="5"/>
                <c:pt idx="0">
                  <c:v>Totaal</c:v>
                </c:pt>
                <c:pt idx="2">
                  <c:v>De Toegang</c:v>
                </c:pt>
                <c:pt idx="3">
                  <c:v>Een gecertificeerde instelling</c:v>
                </c:pt>
                <c:pt idx="4">
                  <c:v>Een aanbieder van hulpverlening</c:v>
                </c:pt>
              </c:strCache>
            </c:strRef>
          </c:cat>
          <c:val>
            <c:numRef>
              <c:f>'Figuren RGI Tilburg (NIEUW)'!$B$365:$B$369</c:f>
              <c:numCache>
                <c:formatCode>General</c:formatCode>
                <c:ptCount val="5"/>
                <c:pt idx="0" formatCode="0%">
                  <c:v>4.1284403669724773E-2</c:v>
                </c:pt>
                <c:pt idx="2" formatCode="0%">
                  <c:v>2.4390243902439025E-2</c:v>
                </c:pt>
                <c:pt idx="3" formatCode="0%">
                  <c:v>0</c:v>
                </c:pt>
                <c:pt idx="4" formatCode="0%">
                  <c:v>5.4263565891472867E-2</c:v>
                </c:pt>
              </c:numCache>
            </c:numRef>
          </c:val>
          <c:extLst>
            <c:ext xmlns:c16="http://schemas.microsoft.com/office/drawing/2014/chart" uri="{C3380CC4-5D6E-409C-BE32-E72D297353CC}">
              <c16:uniqueId val="{00000003-8CA5-4322-93E3-0179742C44F4}"/>
            </c:ext>
          </c:extLst>
        </c:ser>
        <c:ser>
          <c:idx val="1"/>
          <c:order val="1"/>
          <c:tx>
            <c:strRef>
              <c:f>'Figuren RGI Tilburg (NIEUW)'!$C$364</c:f>
              <c:strCache>
                <c:ptCount val="1"/>
                <c:pt idx="0">
                  <c:v>Mee eens</c:v>
                </c:pt>
              </c:strCache>
            </c:strRef>
          </c:tx>
          <c:spPr>
            <a:solidFill>
              <a:srgbClr val="92D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8CA5-4322-93E3-0179742C44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(NIEUW)'!$A$365:$A$369</c:f>
              <c:strCache>
                <c:ptCount val="5"/>
                <c:pt idx="0">
                  <c:v>Totaal</c:v>
                </c:pt>
                <c:pt idx="2">
                  <c:v>De Toegang</c:v>
                </c:pt>
                <c:pt idx="3">
                  <c:v>Een gecertificeerde instelling</c:v>
                </c:pt>
                <c:pt idx="4">
                  <c:v>Een aanbieder van hulpverlening</c:v>
                </c:pt>
              </c:strCache>
            </c:strRef>
          </c:cat>
          <c:val>
            <c:numRef>
              <c:f>'Figuren RGI Tilburg (NIEUW)'!$C$365:$C$369</c:f>
              <c:numCache>
                <c:formatCode>General</c:formatCode>
                <c:ptCount val="5"/>
                <c:pt idx="0" formatCode="0%">
                  <c:v>0.22935779816513763</c:v>
                </c:pt>
                <c:pt idx="2" formatCode="0%">
                  <c:v>0.17073170731707318</c:v>
                </c:pt>
                <c:pt idx="3" formatCode="0%">
                  <c:v>0</c:v>
                </c:pt>
                <c:pt idx="4" formatCode="0%">
                  <c:v>0.27906976744186046</c:v>
                </c:pt>
              </c:numCache>
            </c:numRef>
          </c:val>
          <c:extLst>
            <c:ext xmlns:c16="http://schemas.microsoft.com/office/drawing/2014/chart" uri="{C3380CC4-5D6E-409C-BE32-E72D297353CC}">
              <c16:uniqueId val="{00000005-8CA5-4322-93E3-0179742C44F4}"/>
            </c:ext>
          </c:extLst>
        </c:ser>
        <c:ser>
          <c:idx val="2"/>
          <c:order val="2"/>
          <c:tx>
            <c:strRef>
              <c:f>'Figuren RGI Tilburg (NIEUW)'!$D$364</c:f>
              <c:strCache>
                <c:ptCount val="1"/>
                <c:pt idx="0">
                  <c:v>Neutraal</c:v>
                </c:pt>
              </c:strCache>
            </c:strRef>
          </c:tx>
          <c:spPr>
            <a:solidFill>
              <a:schemeClr val="accent4">
                <a:lumMod val="20000"/>
                <a:lumOff val="8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6-8CA5-4322-93E3-0179742C44F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(NIEUW)'!$A$365:$A$369</c:f>
              <c:strCache>
                <c:ptCount val="5"/>
                <c:pt idx="0">
                  <c:v>Totaal</c:v>
                </c:pt>
                <c:pt idx="2">
                  <c:v>De Toegang</c:v>
                </c:pt>
                <c:pt idx="3">
                  <c:v>Een gecertificeerde instelling</c:v>
                </c:pt>
                <c:pt idx="4">
                  <c:v>Een aanbieder van hulpverlening</c:v>
                </c:pt>
              </c:strCache>
            </c:strRef>
          </c:cat>
          <c:val>
            <c:numRef>
              <c:f>'Figuren RGI Tilburg (NIEUW)'!$D$365:$D$369</c:f>
              <c:numCache>
                <c:formatCode>General</c:formatCode>
                <c:ptCount val="5"/>
                <c:pt idx="0" formatCode="0%">
                  <c:v>0.3256880733944954</c:v>
                </c:pt>
                <c:pt idx="2" formatCode="0%">
                  <c:v>0.36585365853658536</c:v>
                </c:pt>
                <c:pt idx="3" formatCode="0%">
                  <c:v>0</c:v>
                </c:pt>
                <c:pt idx="4" formatCode="0%">
                  <c:v>0.31782945736434109</c:v>
                </c:pt>
              </c:numCache>
            </c:numRef>
          </c:val>
          <c:extLst>
            <c:ext xmlns:c16="http://schemas.microsoft.com/office/drawing/2014/chart" uri="{C3380CC4-5D6E-409C-BE32-E72D297353CC}">
              <c16:uniqueId val="{00000007-8CA5-4322-93E3-0179742C44F4}"/>
            </c:ext>
          </c:extLst>
        </c:ser>
        <c:ser>
          <c:idx val="3"/>
          <c:order val="3"/>
          <c:tx>
            <c:strRef>
              <c:f>'Figuren RGI Tilburg (NIEUW)'!$E$364</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(NIEUW)'!$A$365:$A$369</c:f>
              <c:strCache>
                <c:ptCount val="5"/>
                <c:pt idx="0">
                  <c:v>Totaal</c:v>
                </c:pt>
                <c:pt idx="2">
                  <c:v>De Toegang</c:v>
                </c:pt>
                <c:pt idx="3">
                  <c:v>Een gecertificeerde instelling</c:v>
                </c:pt>
                <c:pt idx="4">
                  <c:v>Een aanbieder van hulpverlening</c:v>
                </c:pt>
              </c:strCache>
            </c:strRef>
          </c:cat>
          <c:val>
            <c:numRef>
              <c:f>'Figuren RGI Tilburg (NIEUW)'!$E$365:$E$369</c:f>
              <c:numCache>
                <c:formatCode>General</c:formatCode>
                <c:ptCount val="5"/>
                <c:pt idx="0" formatCode="0%">
                  <c:v>0.27522935779816515</c:v>
                </c:pt>
                <c:pt idx="2" formatCode="0%">
                  <c:v>0.32926829268292684</c:v>
                </c:pt>
                <c:pt idx="3" formatCode="0%">
                  <c:v>0.42857142857142855</c:v>
                </c:pt>
                <c:pt idx="4" formatCode="0%">
                  <c:v>0.23255813953488372</c:v>
                </c:pt>
              </c:numCache>
            </c:numRef>
          </c:val>
          <c:extLst>
            <c:ext xmlns:c16="http://schemas.microsoft.com/office/drawing/2014/chart" uri="{C3380CC4-5D6E-409C-BE32-E72D297353CC}">
              <c16:uniqueId val="{00000008-8CA5-4322-93E3-0179742C44F4}"/>
            </c:ext>
          </c:extLst>
        </c:ser>
        <c:ser>
          <c:idx val="4"/>
          <c:order val="4"/>
          <c:tx>
            <c:strRef>
              <c:f>'Figuren RGI Tilburg (NIEUW)'!$F$364</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(NIEUW)'!$A$365:$A$369</c:f>
              <c:strCache>
                <c:ptCount val="5"/>
                <c:pt idx="0">
                  <c:v>Totaal</c:v>
                </c:pt>
                <c:pt idx="2">
                  <c:v>De Toegang</c:v>
                </c:pt>
                <c:pt idx="3">
                  <c:v>Een gecertificeerde instelling</c:v>
                </c:pt>
                <c:pt idx="4">
                  <c:v>Een aanbieder van hulpverlening</c:v>
                </c:pt>
              </c:strCache>
            </c:strRef>
          </c:cat>
          <c:val>
            <c:numRef>
              <c:f>'Figuren RGI Tilburg (NIEUW)'!$F$365:$F$369</c:f>
              <c:numCache>
                <c:formatCode>General</c:formatCode>
                <c:ptCount val="5"/>
                <c:pt idx="0" formatCode="0%">
                  <c:v>0.12844036697247707</c:v>
                </c:pt>
                <c:pt idx="2" formatCode="0%">
                  <c:v>0.10975609756097562</c:v>
                </c:pt>
                <c:pt idx="3" formatCode="0%">
                  <c:v>0.5714285714285714</c:v>
                </c:pt>
                <c:pt idx="4" formatCode="0%">
                  <c:v>0.11627906976744186</c:v>
                </c:pt>
              </c:numCache>
            </c:numRef>
          </c:val>
          <c:extLst>
            <c:ext xmlns:c16="http://schemas.microsoft.com/office/drawing/2014/chart" uri="{C3380CC4-5D6E-409C-BE32-E72D297353CC}">
              <c16:uniqueId val="{00000009-8CA5-4322-93E3-0179742C44F4}"/>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80599004251927431"/>
          <c:w val="1"/>
          <c:h val="0.105328315956187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Stellingen over het Resultaat Gericht</a:t>
            </a:r>
            <a:r>
              <a:rPr lang="nl-NL" sz="900" baseline="0"/>
              <a:t> </a:t>
            </a:r>
            <a:r>
              <a:rPr lang="nl-NL" sz="900"/>
              <a:t>Inkopen aan aanbieders van hulpverlening.</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50154750568945727"/>
          <c:y val="4.8315742023027804E-2"/>
          <c:w val="0.48542066848509891"/>
          <c:h val="0.65084443485823895"/>
        </c:manualLayout>
      </c:layout>
      <c:barChart>
        <c:barDir val="bar"/>
        <c:grouping val="percentStacked"/>
        <c:varyColors val="0"/>
        <c:ser>
          <c:idx val="0"/>
          <c:order val="0"/>
          <c:tx>
            <c:strRef>
              <c:f>'Figuren RGI Tilburg (NIEUW)'!$B$394</c:f>
              <c:strCache>
                <c:ptCount val="1"/>
                <c:pt idx="0">
                  <c:v>Helemaal mee eens</c:v>
                </c:pt>
              </c:strCache>
            </c:strRef>
          </c:tx>
          <c:spPr>
            <a:solidFill>
              <a:srgbClr val="00B050"/>
            </a:solidFill>
            <a:ln>
              <a:noFill/>
            </a:ln>
            <a:effectLst/>
          </c:spPr>
          <c:invertIfNegative val="0"/>
          <c:cat>
            <c:strRef>
              <c:f>'Figuren RGI Tilburg (NIEUW)'!$A$395:$A$396</c:f>
              <c:strCache>
                <c:ptCount val="2"/>
                <c:pt idx="0">
                  <c:v>Resultaat Gericht Inkopen draagt bij aan een administratieve lastenverlichting.</c:v>
                </c:pt>
                <c:pt idx="1">
                  <c:v>Door Resultaat Gericht Inkopen gaan de gesprekken met de toegang minder over tarieven en meer over de inhoud en de effectiviteit van de in te zetten jeugdhulp.</c:v>
                </c:pt>
              </c:strCache>
            </c:strRef>
          </c:cat>
          <c:val>
            <c:numRef>
              <c:f>'Figuren RGI Tilburg (NIEUW)'!$B$395:$B$396</c:f>
              <c:numCache>
                <c:formatCode>0%</c:formatCode>
                <c:ptCount val="2"/>
                <c:pt idx="0">
                  <c:v>4.4247787610619468E-2</c:v>
                </c:pt>
                <c:pt idx="1">
                  <c:v>2.6548672566371681E-2</c:v>
                </c:pt>
              </c:numCache>
            </c:numRef>
          </c:val>
          <c:extLst>
            <c:ext xmlns:c16="http://schemas.microsoft.com/office/drawing/2014/chart" uri="{C3380CC4-5D6E-409C-BE32-E72D297353CC}">
              <c16:uniqueId val="{00000000-EB01-4F91-8B53-8D9BFEDC7B86}"/>
            </c:ext>
          </c:extLst>
        </c:ser>
        <c:ser>
          <c:idx val="1"/>
          <c:order val="1"/>
          <c:tx>
            <c:strRef>
              <c:f>'Figuren RGI Tilburg (NIEUW)'!$C$394</c:f>
              <c:strCache>
                <c:ptCount val="1"/>
                <c:pt idx="0">
                  <c:v>Mee eens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(NIEUW)'!$A$395:$A$396</c:f>
              <c:strCache>
                <c:ptCount val="2"/>
                <c:pt idx="0">
                  <c:v>Resultaat Gericht Inkopen draagt bij aan een administratieve lastenverlichting.</c:v>
                </c:pt>
                <c:pt idx="1">
                  <c:v>Door Resultaat Gericht Inkopen gaan de gesprekken met de toegang minder over tarieven en meer over de inhoud en de effectiviteit van de in te zetten jeugdhulp.</c:v>
                </c:pt>
              </c:strCache>
            </c:strRef>
          </c:cat>
          <c:val>
            <c:numRef>
              <c:f>'Figuren RGI Tilburg (NIEUW)'!$C$395:$C$396</c:f>
              <c:numCache>
                <c:formatCode>0%</c:formatCode>
                <c:ptCount val="2"/>
                <c:pt idx="0">
                  <c:v>0.10619469026548672</c:v>
                </c:pt>
                <c:pt idx="1">
                  <c:v>0.24778761061946902</c:v>
                </c:pt>
              </c:numCache>
            </c:numRef>
          </c:val>
          <c:extLst>
            <c:ext xmlns:c16="http://schemas.microsoft.com/office/drawing/2014/chart" uri="{C3380CC4-5D6E-409C-BE32-E72D297353CC}">
              <c16:uniqueId val="{00000001-EB01-4F91-8B53-8D9BFEDC7B86}"/>
            </c:ext>
          </c:extLst>
        </c:ser>
        <c:ser>
          <c:idx val="2"/>
          <c:order val="2"/>
          <c:tx>
            <c:strRef>
              <c:f>'Figuren RGI Tilburg (NIEUW)'!$D$394</c:f>
              <c:strCache>
                <c:ptCount val="1"/>
                <c:pt idx="0">
                  <c:v>Neutraal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(NIEUW)'!$A$395:$A$396</c:f>
              <c:strCache>
                <c:ptCount val="2"/>
                <c:pt idx="0">
                  <c:v>Resultaat Gericht Inkopen draagt bij aan een administratieve lastenverlichting.</c:v>
                </c:pt>
                <c:pt idx="1">
                  <c:v>Door Resultaat Gericht Inkopen gaan de gesprekken met de toegang minder over tarieven en meer over de inhoud en de effectiviteit van de in te zetten jeugdhulp.</c:v>
                </c:pt>
              </c:strCache>
            </c:strRef>
          </c:cat>
          <c:val>
            <c:numRef>
              <c:f>'Figuren RGI Tilburg (NIEUW)'!$D$395:$D$396</c:f>
              <c:numCache>
                <c:formatCode>0%</c:formatCode>
                <c:ptCount val="2"/>
                <c:pt idx="0">
                  <c:v>0.11504424778761062</c:v>
                </c:pt>
                <c:pt idx="1">
                  <c:v>0.30088495575221241</c:v>
                </c:pt>
              </c:numCache>
            </c:numRef>
          </c:val>
          <c:extLst>
            <c:ext xmlns:c16="http://schemas.microsoft.com/office/drawing/2014/chart" uri="{C3380CC4-5D6E-409C-BE32-E72D297353CC}">
              <c16:uniqueId val="{00000002-EB01-4F91-8B53-8D9BFEDC7B86}"/>
            </c:ext>
          </c:extLst>
        </c:ser>
        <c:ser>
          <c:idx val="3"/>
          <c:order val="3"/>
          <c:tx>
            <c:strRef>
              <c:f>'Figuren RGI Tilburg (NIEUW)'!$E$394</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(NIEUW)'!$A$395:$A$396</c:f>
              <c:strCache>
                <c:ptCount val="2"/>
                <c:pt idx="0">
                  <c:v>Resultaat Gericht Inkopen draagt bij aan een administratieve lastenverlichting.</c:v>
                </c:pt>
                <c:pt idx="1">
                  <c:v>Door Resultaat Gericht Inkopen gaan de gesprekken met de toegang minder over tarieven en meer over de inhoud en de effectiviteit van de in te zetten jeugdhulp.</c:v>
                </c:pt>
              </c:strCache>
            </c:strRef>
          </c:cat>
          <c:val>
            <c:numRef>
              <c:f>'Figuren RGI Tilburg (NIEUW)'!$E$395:$E$396</c:f>
              <c:numCache>
                <c:formatCode>0%</c:formatCode>
                <c:ptCount val="2"/>
                <c:pt idx="0">
                  <c:v>0.30973451327433627</c:v>
                </c:pt>
                <c:pt idx="1">
                  <c:v>0.27433628318584069</c:v>
                </c:pt>
              </c:numCache>
            </c:numRef>
          </c:val>
          <c:extLst>
            <c:ext xmlns:c16="http://schemas.microsoft.com/office/drawing/2014/chart" uri="{C3380CC4-5D6E-409C-BE32-E72D297353CC}">
              <c16:uniqueId val="{00000003-EB01-4F91-8B53-8D9BFEDC7B86}"/>
            </c:ext>
          </c:extLst>
        </c:ser>
        <c:ser>
          <c:idx val="4"/>
          <c:order val="4"/>
          <c:tx>
            <c:strRef>
              <c:f>'Figuren RGI Tilburg (NIEUW)'!$F$394</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(NIEUW)'!$A$395:$A$396</c:f>
              <c:strCache>
                <c:ptCount val="2"/>
                <c:pt idx="0">
                  <c:v>Resultaat Gericht Inkopen draagt bij aan een administratieve lastenverlichting.</c:v>
                </c:pt>
                <c:pt idx="1">
                  <c:v>Door Resultaat Gericht Inkopen gaan de gesprekken met de toegang minder over tarieven en meer over de inhoud en de effectiviteit van de in te zetten jeugdhulp.</c:v>
                </c:pt>
              </c:strCache>
            </c:strRef>
          </c:cat>
          <c:val>
            <c:numRef>
              <c:f>'Figuren RGI Tilburg (NIEUW)'!$F$395:$F$396</c:f>
              <c:numCache>
                <c:formatCode>0%</c:formatCode>
                <c:ptCount val="2"/>
                <c:pt idx="0">
                  <c:v>0.4247787610619469</c:v>
                </c:pt>
                <c:pt idx="1">
                  <c:v>0.15044247787610621</c:v>
                </c:pt>
              </c:numCache>
            </c:numRef>
          </c:val>
          <c:extLst>
            <c:ext xmlns:c16="http://schemas.microsoft.com/office/drawing/2014/chart" uri="{C3380CC4-5D6E-409C-BE32-E72D297353CC}">
              <c16:uniqueId val="{00000004-EB01-4F91-8B53-8D9BFEDC7B86}"/>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4611084649189818"/>
          <c:w val="1"/>
          <c:h val="0.110523969593742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Door Resultaat Gericht Inkopen gaan de gesprekken met de aanbieders minder over tarieven en meer over de inhoud en de effectiviteit van de in te zetten jeugdhulp.</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5429561087632957"/>
          <c:y val="6.335942029553894E-2"/>
          <c:w val="0.73080725907200417"/>
          <c:h val="0.68352338009543967"/>
        </c:manualLayout>
      </c:layout>
      <c:barChart>
        <c:barDir val="bar"/>
        <c:grouping val="percentStacked"/>
        <c:varyColors val="0"/>
        <c:ser>
          <c:idx val="0"/>
          <c:order val="0"/>
          <c:tx>
            <c:strRef>
              <c:f>'Figuren RGI Tilburg (NIEUW)'!$B$379</c:f>
              <c:strCache>
                <c:ptCount val="1"/>
                <c:pt idx="0">
                  <c:v>Helemaal mee eens</c:v>
                </c:pt>
              </c:strCache>
            </c:strRef>
          </c:tx>
          <c:spPr>
            <a:solidFill>
              <a:srgbClr val="00B050"/>
            </a:solidFill>
            <a:ln>
              <a:noFill/>
            </a:ln>
            <a:effectLst/>
          </c:spPr>
          <c:invertIfNegative val="0"/>
          <c:cat>
            <c:strRef>
              <c:f>'Figuren RGI Tilburg (NIEUW)'!$A$380:$A$383</c:f>
              <c:strCache>
                <c:ptCount val="4"/>
                <c:pt idx="0">
                  <c:v>Totaal</c:v>
                </c:pt>
                <c:pt idx="2">
                  <c:v>De Toegang</c:v>
                </c:pt>
                <c:pt idx="3">
                  <c:v>Een gecertificeerde instelling</c:v>
                </c:pt>
              </c:strCache>
            </c:strRef>
          </c:cat>
          <c:val>
            <c:numRef>
              <c:f>'Figuren RGI Tilburg (NIEUW)'!$B$380:$B$383</c:f>
              <c:numCache>
                <c:formatCode>General</c:formatCode>
                <c:ptCount val="4"/>
                <c:pt idx="0" formatCode="0%">
                  <c:v>0</c:v>
                </c:pt>
                <c:pt idx="2" formatCode="0%">
                  <c:v>0</c:v>
                </c:pt>
                <c:pt idx="3" formatCode="0%">
                  <c:v>0</c:v>
                </c:pt>
              </c:numCache>
            </c:numRef>
          </c:val>
          <c:extLst>
            <c:ext xmlns:c16="http://schemas.microsoft.com/office/drawing/2014/chart" uri="{C3380CC4-5D6E-409C-BE32-E72D297353CC}">
              <c16:uniqueId val="{00000000-A5DE-43D2-AFFB-D105C60415F0}"/>
            </c:ext>
          </c:extLst>
        </c:ser>
        <c:ser>
          <c:idx val="1"/>
          <c:order val="1"/>
          <c:tx>
            <c:strRef>
              <c:f>'Figuren RGI Tilburg (NIEUW)'!$C$379</c:f>
              <c:strCache>
                <c:ptCount val="1"/>
                <c:pt idx="0">
                  <c:v>Mee eens</c:v>
                </c:pt>
              </c:strCache>
            </c:strRef>
          </c:tx>
          <c:spPr>
            <a:solidFill>
              <a:srgbClr val="92D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A5DE-43D2-AFFB-D105C60415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(NIEUW)'!$A$380:$A$383</c:f>
              <c:strCache>
                <c:ptCount val="4"/>
                <c:pt idx="0">
                  <c:v>Totaal</c:v>
                </c:pt>
                <c:pt idx="2">
                  <c:v>De Toegang</c:v>
                </c:pt>
                <c:pt idx="3">
                  <c:v>Een gecertificeerde instelling</c:v>
                </c:pt>
              </c:strCache>
            </c:strRef>
          </c:cat>
          <c:val>
            <c:numRef>
              <c:f>'Figuren RGI Tilburg (NIEUW)'!$C$380:$C$383</c:f>
              <c:numCache>
                <c:formatCode>General</c:formatCode>
                <c:ptCount val="4"/>
                <c:pt idx="0" formatCode="0%">
                  <c:v>0.12359550561797752</c:v>
                </c:pt>
                <c:pt idx="2" formatCode="0%">
                  <c:v>0.13414634146341464</c:v>
                </c:pt>
                <c:pt idx="3" formatCode="0%">
                  <c:v>0</c:v>
                </c:pt>
              </c:numCache>
            </c:numRef>
          </c:val>
          <c:extLst>
            <c:ext xmlns:c16="http://schemas.microsoft.com/office/drawing/2014/chart" uri="{C3380CC4-5D6E-409C-BE32-E72D297353CC}">
              <c16:uniqueId val="{00000002-A5DE-43D2-AFFB-D105C60415F0}"/>
            </c:ext>
          </c:extLst>
        </c:ser>
        <c:ser>
          <c:idx val="2"/>
          <c:order val="2"/>
          <c:tx>
            <c:strRef>
              <c:f>'Figuren RGI Tilburg (NIEUW)'!$D$379</c:f>
              <c:strCache>
                <c:ptCount val="1"/>
                <c:pt idx="0">
                  <c:v>Neutraal</c:v>
                </c:pt>
              </c:strCache>
            </c:strRef>
          </c:tx>
          <c:spPr>
            <a:solidFill>
              <a:schemeClr val="accent4">
                <a:lumMod val="20000"/>
                <a:lumOff val="8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A5DE-43D2-AFFB-D105C60415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(NIEUW)'!$A$380:$A$383</c:f>
              <c:strCache>
                <c:ptCount val="4"/>
                <c:pt idx="0">
                  <c:v>Totaal</c:v>
                </c:pt>
                <c:pt idx="2">
                  <c:v>De Toegang</c:v>
                </c:pt>
                <c:pt idx="3">
                  <c:v>Een gecertificeerde instelling</c:v>
                </c:pt>
              </c:strCache>
            </c:strRef>
          </c:cat>
          <c:val>
            <c:numRef>
              <c:f>'Figuren RGI Tilburg (NIEUW)'!$D$380:$D$383</c:f>
              <c:numCache>
                <c:formatCode>General</c:formatCode>
                <c:ptCount val="4"/>
                <c:pt idx="0" formatCode="0%">
                  <c:v>0.14606741573033707</c:v>
                </c:pt>
                <c:pt idx="2" formatCode="0%">
                  <c:v>0.15853658536585366</c:v>
                </c:pt>
                <c:pt idx="3" formatCode="0%">
                  <c:v>0</c:v>
                </c:pt>
              </c:numCache>
            </c:numRef>
          </c:val>
          <c:extLst>
            <c:ext xmlns:c16="http://schemas.microsoft.com/office/drawing/2014/chart" uri="{C3380CC4-5D6E-409C-BE32-E72D297353CC}">
              <c16:uniqueId val="{00000004-A5DE-43D2-AFFB-D105C60415F0}"/>
            </c:ext>
          </c:extLst>
        </c:ser>
        <c:ser>
          <c:idx val="3"/>
          <c:order val="3"/>
          <c:tx>
            <c:strRef>
              <c:f>'Figuren RGI Tilburg (NIEUW)'!$E$379</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(NIEUW)'!$A$380:$A$383</c:f>
              <c:strCache>
                <c:ptCount val="4"/>
                <c:pt idx="0">
                  <c:v>Totaal</c:v>
                </c:pt>
                <c:pt idx="2">
                  <c:v>De Toegang</c:v>
                </c:pt>
                <c:pt idx="3">
                  <c:v>Een gecertificeerde instelling</c:v>
                </c:pt>
              </c:strCache>
            </c:strRef>
          </c:cat>
          <c:val>
            <c:numRef>
              <c:f>'Figuren RGI Tilburg (NIEUW)'!$E$380:$E$383</c:f>
              <c:numCache>
                <c:formatCode>General</c:formatCode>
                <c:ptCount val="4"/>
                <c:pt idx="0" formatCode="0%">
                  <c:v>0.47191011235955055</c:v>
                </c:pt>
                <c:pt idx="2" formatCode="0%">
                  <c:v>0.47560975609756101</c:v>
                </c:pt>
                <c:pt idx="3" formatCode="0%">
                  <c:v>0.42857142857142855</c:v>
                </c:pt>
              </c:numCache>
            </c:numRef>
          </c:val>
          <c:extLst>
            <c:ext xmlns:c16="http://schemas.microsoft.com/office/drawing/2014/chart" uri="{C3380CC4-5D6E-409C-BE32-E72D297353CC}">
              <c16:uniqueId val="{00000005-A5DE-43D2-AFFB-D105C60415F0}"/>
            </c:ext>
          </c:extLst>
        </c:ser>
        <c:ser>
          <c:idx val="4"/>
          <c:order val="4"/>
          <c:tx>
            <c:strRef>
              <c:f>'Figuren RGI Tilburg (NIEUW)'!$F$379</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(NIEUW)'!$A$380:$A$383</c:f>
              <c:strCache>
                <c:ptCount val="4"/>
                <c:pt idx="0">
                  <c:v>Totaal</c:v>
                </c:pt>
                <c:pt idx="2">
                  <c:v>De Toegang</c:v>
                </c:pt>
                <c:pt idx="3">
                  <c:v>Een gecertificeerde instelling</c:v>
                </c:pt>
              </c:strCache>
            </c:strRef>
          </c:cat>
          <c:val>
            <c:numRef>
              <c:f>'Figuren RGI Tilburg (NIEUW)'!$F$380:$F$383</c:f>
              <c:numCache>
                <c:formatCode>General</c:formatCode>
                <c:ptCount val="4"/>
                <c:pt idx="0" formatCode="0%">
                  <c:v>0.25842696629213485</c:v>
                </c:pt>
                <c:pt idx="2" formatCode="0%">
                  <c:v>0.23170731707317074</c:v>
                </c:pt>
                <c:pt idx="3" formatCode="0%">
                  <c:v>0.5714285714285714</c:v>
                </c:pt>
              </c:numCache>
            </c:numRef>
          </c:val>
          <c:extLst>
            <c:ext xmlns:c16="http://schemas.microsoft.com/office/drawing/2014/chart" uri="{C3380CC4-5D6E-409C-BE32-E72D297353CC}">
              <c16:uniqueId val="{00000006-A5DE-43D2-AFFB-D105C60415F0}"/>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4588810424340679"/>
          <c:w val="1"/>
          <c:h val="0.1053283159561875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Is er voldoende kwaliteit bij de toegang om met Resultaat Gericht Inkopen de kwaliteit van de hulpverlening te kunnen borgen?</a:t>
            </a:r>
          </a:p>
        </c:rich>
      </c:tx>
      <c:layout>
        <c:manualLayout>
          <c:xMode val="edge"/>
          <c:yMode val="edge"/>
          <c:x val="7.7478337779124623E-4"/>
          <c:y val="0.9193768081156243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1482959170369535"/>
          <c:y val="5.0925925925925923E-2"/>
          <c:w val="0.85461469612987118"/>
          <c:h val="0.480582912365145"/>
        </c:manualLayout>
      </c:layout>
      <c:barChart>
        <c:barDir val="bar"/>
        <c:grouping val="percentStacked"/>
        <c:varyColors val="0"/>
        <c:ser>
          <c:idx val="0"/>
          <c:order val="0"/>
          <c:tx>
            <c:strRef>
              <c:f>'Figuren RGI Tilburg (NIEUW)'!$B$408</c:f>
              <c:strCache>
                <c:ptCount val="1"/>
                <c:pt idx="0">
                  <c:v>Ja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(NIEUW)'!$A$409</c:f>
              <c:strCache>
                <c:ptCount val="1"/>
                <c:pt idx="0">
                  <c:v>Totaal</c:v>
                </c:pt>
              </c:strCache>
            </c:strRef>
          </c:cat>
          <c:val>
            <c:numRef>
              <c:f>'Figuren RGI Tilburg (NIEUW)'!$B$409</c:f>
              <c:numCache>
                <c:formatCode>0%</c:formatCode>
                <c:ptCount val="1"/>
                <c:pt idx="0">
                  <c:v>0.12612612612612611</c:v>
                </c:pt>
              </c:numCache>
            </c:numRef>
          </c:val>
          <c:extLst>
            <c:ext xmlns:c16="http://schemas.microsoft.com/office/drawing/2014/chart" uri="{C3380CC4-5D6E-409C-BE32-E72D297353CC}">
              <c16:uniqueId val="{00000000-6470-4DFC-8466-614CEBDD3205}"/>
            </c:ext>
          </c:extLst>
        </c:ser>
        <c:ser>
          <c:idx val="1"/>
          <c:order val="1"/>
          <c:tx>
            <c:strRef>
              <c:f>'Figuren RGI Tilburg (NIEUW)'!$C$408</c:f>
              <c:strCache>
                <c:ptCount val="1"/>
                <c:pt idx="0">
                  <c:v>Deels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(NIEUW)'!$A$409</c:f>
              <c:strCache>
                <c:ptCount val="1"/>
                <c:pt idx="0">
                  <c:v>Totaal</c:v>
                </c:pt>
              </c:strCache>
            </c:strRef>
          </c:cat>
          <c:val>
            <c:numRef>
              <c:f>'Figuren RGI Tilburg (NIEUW)'!$C$409</c:f>
              <c:numCache>
                <c:formatCode>0%</c:formatCode>
                <c:ptCount val="1"/>
                <c:pt idx="0">
                  <c:v>0.73873873873873874</c:v>
                </c:pt>
              </c:numCache>
            </c:numRef>
          </c:val>
          <c:extLst>
            <c:ext xmlns:c16="http://schemas.microsoft.com/office/drawing/2014/chart" uri="{C3380CC4-5D6E-409C-BE32-E72D297353CC}">
              <c16:uniqueId val="{00000001-6470-4DFC-8466-614CEBDD3205}"/>
            </c:ext>
          </c:extLst>
        </c:ser>
        <c:ser>
          <c:idx val="2"/>
          <c:order val="2"/>
          <c:tx>
            <c:strRef>
              <c:f>'Figuren RGI Tilburg (NIEUW)'!$D$408</c:f>
              <c:strCache>
                <c:ptCount val="1"/>
                <c:pt idx="0">
                  <c:v>Nee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(NIEUW)'!$A$409</c:f>
              <c:strCache>
                <c:ptCount val="1"/>
                <c:pt idx="0">
                  <c:v>Totaal</c:v>
                </c:pt>
              </c:strCache>
            </c:strRef>
          </c:cat>
          <c:val>
            <c:numRef>
              <c:f>'Figuren RGI Tilburg (NIEUW)'!$D$409</c:f>
              <c:numCache>
                <c:formatCode>0%</c:formatCode>
                <c:ptCount val="1"/>
                <c:pt idx="0">
                  <c:v>0.13513513513513514</c:v>
                </c:pt>
              </c:numCache>
            </c:numRef>
          </c:val>
          <c:extLst>
            <c:ext xmlns:c16="http://schemas.microsoft.com/office/drawing/2014/chart" uri="{C3380CC4-5D6E-409C-BE32-E72D297353CC}">
              <c16:uniqueId val="{00000002-6470-4DFC-8466-614CEBDD3205}"/>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619178931829343E-3"/>
          <c:y val="0.57851519011098551"/>
          <c:w val="0.98879615048118985"/>
          <c:h val="0.100023832564782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900"/>
              <a:t>In hoeverre worden de afspraken nageleefd door… De aanbieder</a:t>
            </a:r>
          </a:p>
        </c:rich>
      </c:tx>
      <c:layout>
        <c:manualLayout>
          <c:xMode val="edge"/>
          <c:yMode val="edge"/>
          <c:x val="8.0548022783459127E-4"/>
          <c:y val="0.9393195057934831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4412379702537182"/>
          <c:y val="5.0925925925925923E-2"/>
          <c:w val="0.62532064741907256"/>
          <c:h val="0.76388888888888884"/>
        </c:manualLayout>
      </c:layout>
      <c:barChart>
        <c:barDir val="bar"/>
        <c:grouping val="percentStacked"/>
        <c:varyColors val="0"/>
        <c:ser>
          <c:idx val="0"/>
          <c:order val="0"/>
          <c:tx>
            <c:strRef>
              <c:f>'Figuren RGI Tilburg (NIEUW)'!$B$46</c:f>
              <c:strCache>
                <c:ptCount val="1"/>
                <c:pt idx="0">
                  <c:v>(vrijwel) altijd</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607D-4C12-9F2E-0A06CD741B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(NIEUW)'!$A$47:$A$50</c:f>
              <c:strCache>
                <c:ptCount val="4"/>
                <c:pt idx="0">
                  <c:v>Totaal</c:v>
                </c:pt>
                <c:pt idx="2">
                  <c:v>De Toegang</c:v>
                </c:pt>
                <c:pt idx="3">
                  <c:v>Een gecertificeerde instelling</c:v>
                </c:pt>
              </c:strCache>
            </c:strRef>
          </c:cat>
          <c:val>
            <c:numRef>
              <c:f>'Figuren RGI Tilburg (NIEUW)'!$B$47:$B$50</c:f>
              <c:numCache>
                <c:formatCode>General</c:formatCode>
                <c:ptCount val="4"/>
                <c:pt idx="0" formatCode="0%">
                  <c:v>6.9306930693069313E-2</c:v>
                </c:pt>
                <c:pt idx="2" formatCode="0%">
                  <c:v>7.8651685393258425E-2</c:v>
                </c:pt>
                <c:pt idx="3" formatCode="0%">
                  <c:v>0</c:v>
                </c:pt>
              </c:numCache>
            </c:numRef>
          </c:val>
          <c:extLst>
            <c:ext xmlns:c16="http://schemas.microsoft.com/office/drawing/2014/chart" uri="{C3380CC4-5D6E-409C-BE32-E72D297353CC}">
              <c16:uniqueId val="{00000001-607D-4C12-9F2E-0A06CD741B38}"/>
            </c:ext>
          </c:extLst>
        </c:ser>
        <c:ser>
          <c:idx val="1"/>
          <c:order val="1"/>
          <c:tx>
            <c:strRef>
              <c:f>'Figuren RGI Tilburg (NIEUW)'!$C$46</c:f>
              <c:strCache>
                <c:ptCount val="1"/>
                <c:pt idx="0">
                  <c:v>groot deel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(NIEUW)'!$A$47:$A$50</c:f>
              <c:strCache>
                <c:ptCount val="4"/>
                <c:pt idx="0">
                  <c:v>Totaal</c:v>
                </c:pt>
                <c:pt idx="2">
                  <c:v>De Toegang</c:v>
                </c:pt>
                <c:pt idx="3">
                  <c:v>Een gecertificeerde instelling</c:v>
                </c:pt>
              </c:strCache>
            </c:strRef>
          </c:cat>
          <c:val>
            <c:numRef>
              <c:f>'Figuren RGI Tilburg (NIEUW)'!$C$47:$C$50</c:f>
              <c:numCache>
                <c:formatCode>General</c:formatCode>
                <c:ptCount val="4"/>
                <c:pt idx="0" formatCode="0%">
                  <c:v>0.84158415841584155</c:v>
                </c:pt>
                <c:pt idx="2" formatCode="0%">
                  <c:v>0.8314606741573034</c:v>
                </c:pt>
                <c:pt idx="3" formatCode="0%">
                  <c:v>0.91666666666666652</c:v>
                </c:pt>
              </c:numCache>
            </c:numRef>
          </c:val>
          <c:extLst>
            <c:ext xmlns:c16="http://schemas.microsoft.com/office/drawing/2014/chart" uri="{C3380CC4-5D6E-409C-BE32-E72D297353CC}">
              <c16:uniqueId val="{00000002-607D-4C12-9F2E-0A06CD741B38}"/>
            </c:ext>
          </c:extLst>
        </c:ser>
        <c:ser>
          <c:idx val="2"/>
          <c:order val="2"/>
          <c:tx>
            <c:strRef>
              <c:f>'Figuren RGI Tilburg (NIEUW)'!$D$46</c:f>
              <c:strCache>
                <c:ptCount val="1"/>
                <c:pt idx="0">
                  <c:v>klein deel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(NIEUW)'!$A$47:$A$50</c:f>
              <c:strCache>
                <c:ptCount val="4"/>
                <c:pt idx="0">
                  <c:v>Totaal</c:v>
                </c:pt>
                <c:pt idx="2">
                  <c:v>De Toegang</c:v>
                </c:pt>
                <c:pt idx="3">
                  <c:v>Een gecertificeerde instelling</c:v>
                </c:pt>
              </c:strCache>
            </c:strRef>
          </c:cat>
          <c:val>
            <c:numRef>
              <c:f>'Figuren RGI Tilburg (NIEUW)'!$D$47:$D$50</c:f>
              <c:numCache>
                <c:formatCode>General</c:formatCode>
                <c:ptCount val="4"/>
                <c:pt idx="0" formatCode="0%">
                  <c:v>8.9108910891089105E-2</c:v>
                </c:pt>
                <c:pt idx="2" formatCode="0%">
                  <c:v>8.9887640449438214E-2</c:v>
                </c:pt>
                <c:pt idx="3" formatCode="0%">
                  <c:v>8.3333333333333315E-2</c:v>
                </c:pt>
              </c:numCache>
            </c:numRef>
          </c:val>
          <c:extLst>
            <c:ext xmlns:c16="http://schemas.microsoft.com/office/drawing/2014/chart" uri="{C3380CC4-5D6E-409C-BE32-E72D297353CC}">
              <c16:uniqueId val="{00000003-607D-4C12-9F2E-0A06CD741B38}"/>
            </c:ext>
          </c:extLst>
        </c:ser>
        <c:ser>
          <c:idx val="3"/>
          <c:order val="3"/>
          <c:tx>
            <c:strRef>
              <c:f>'Figuren RGI Tilburg (NIEUW)'!$E$46</c:f>
              <c:strCache>
                <c:ptCount val="1"/>
                <c:pt idx="0">
                  <c:v>(vrijwel) nooit</c:v>
                </c:pt>
              </c:strCache>
            </c:strRef>
          </c:tx>
          <c:spPr>
            <a:solidFill>
              <a:srgbClr val="FF0000"/>
            </a:solidFill>
            <a:ln>
              <a:noFill/>
            </a:ln>
            <a:effectLst/>
          </c:spPr>
          <c:invertIfNegative val="0"/>
          <c:cat>
            <c:strRef>
              <c:f>'Figuren RGI Tilburg (NIEUW)'!$A$47:$A$50</c:f>
              <c:strCache>
                <c:ptCount val="4"/>
                <c:pt idx="0">
                  <c:v>Totaal</c:v>
                </c:pt>
                <c:pt idx="2">
                  <c:v>De Toegang</c:v>
                </c:pt>
                <c:pt idx="3">
                  <c:v>Een gecertificeerde instelling</c:v>
                </c:pt>
              </c:strCache>
            </c:strRef>
          </c:cat>
          <c:val>
            <c:numRef>
              <c:f>'Figuren RGI Tilburg (NIEUW)'!$E$47:$E$50</c:f>
              <c:numCache>
                <c:formatCode>General</c:formatCode>
                <c:ptCount val="4"/>
                <c:pt idx="0" formatCode="0%">
                  <c:v>0</c:v>
                </c:pt>
                <c:pt idx="2" formatCode="0%">
                  <c:v>0</c:v>
                </c:pt>
                <c:pt idx="3" formatCode="0%">
                  <c:v>0</c:v>
                </c:pt>
              </c:numCache>
            </c:numRef>
          </c:val>
          <c:extLst>
            <c:ext xmlns:c16="http://schemas.microsoft.com/office/drawing/2014/chart" uri="{C3380CC4-5D6E-409C-BE32-E72D297353CC}">
              <c16:uniqueId val="{00000004-607D-4C12-9F2E-0A06CD741B38}"/>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84560385342927902"/>
          <c:w val="1"/>
          <c:h val="8.958131008795022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Wat vindt u van deze nieuwe manier van werken voor de jeugdige/gezin?</a:t>
            </a:r>
          </a:p>
        </c:rich>
      </c:tx>
      <c:layout>
        <c:manualLayout>
          <c:xMode val="edge"/>
          <c:yMode val="edge"/>
          <c:x val="6.307271757005478E-3"/>
          <c:y val="0.9424885145970092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305496563966847"/>
          <c:y val="5.0925925925925923E-2"/>
          <c:w val="0.63638949695603397"/>
          <c:h val="0.80307011411244922"/>
        </c:manualLayout>
      </c:layout>
      <c:barChart>
        <c:barDir val="bar"/>
        <c:grouping val="percentStacked"/>
        <c:varyColors val="0"/>
        <c:ser>
          <c:idx val="0"/>
          <c:order val="0"/>
          <c:tx>
            <c:strRef>
              <c:f>'Figuren RGI Tilburg (NIEUW)'!$B$415</c:f>
              <c:strCache>
                <c:ptCount val="1"/>
                <c:pt idx="0">
                  <c:v>Ja</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8191-4BF2-B62B-D4FD43B363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(NIEUW)'!$A$416:$A$419</c:f>
              <c:strCache>
                <c:ptCount val="4"/>
                <c:pt idx="0">
                  <c:v>Totaal</c:v>
                </c:pt>
                <c:pt idx="2">
                  <c:v>De Toegang</c:v>
                </c:pt>
                <c:pt idx="3">
                  <c:v>Een gecertificeerde instelling</c:v>
                </c:pt>
              </c:strCache>
            </c:strRef>
          </c:cat>
          <c:val>
            <c:numRef>
              <c:f>'Figuren RGI Tilburg (NIEUW)'!$B$416:$B$419</c:f>
              <c:numCache>
                <c:formatCode>General</c:formatCode>
                <c:ptCount val="4"/>
                <c:pt idx="0" formatCode="0%">
                  <c:v>0.23863636363636365</c:v>
                </c:pt>
                <c:pt idx="2" formatCode="0%">
                  <c:v>0.25925925925925924</c:v>
                </c:pt>
                <c:pt idx="3" formatCode="0%">
                  <c:v>0</c:v>
                </c:pt>
              </c:numCache>
            </c:numRef>
          </c:val>
          <c:extLst>
            <c:ext xmlns:c16="http://schemas.microsoft.com/office/drawing/2014/chart" uri="{C3380CC4-5D6E-409C-BE32-E72D297353CC}">
              <c16:uniqueId val="{00000001-8191-4BF2-B62B-D4FD43B3634C}"/>
            </c:ext>
          </c:extLst>
        </c:ser>
        <c:ser>
          <c:idx val="1"/>
          <c:order val="1"/>
          <c:tx>
            <c:strRef>
              <c:f>'Figuren RGI Tilburg (NIEUW)'!$C$415</c:f>
              <c:strCache>
                <c:ptCount val="1"/>
                <c:pt idx="0">
                  <c:v>Deels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(NIEUW)'!$A$416:$A$419</c:f>
              <c:strCache>
                <c:ptCount val="4"/>
                <c:pt idx="0">
                  <c:v>Totaal</c:v>
                </c:pt>
                <c:pt idx="2">
                  <c:v>De Toegang</c:v>
                </c:pt>
                <c:pt idx="3">
                  <c:v>Een gecertificeerde instelling</c:v>
                </c:pt>
              </c:strCache>
            </c:strRef>
          </c:cat>
          <c:val>
            <c:numRef>
              <c:f>'Figuren RGI Tilburg (NIEUW)'!$C$416:$C$419</c:f>
              <c:numCache>
                <c:formatCode>General</c:formatCode>
                <c:ptCount val="4"/>
                <c:pt idx="0" formatCode="0%">
                  <c:v>0.63636363636363635</c:v>
                </c:pt>
                <c:pt idx="2" formatCode="0%">
                  <c:v>0.61728395061728392</c:v>
                </c:pt>
                <c:pt idx="3" formatCode="0%">
                  <c:v>0.8571428571428571</c:v>
                </c:pt>
              </c:numCache>
            </c:numRef>
          </c:val>
          <c:extLst>
            <c:ext xmlns:c16="http://schemas.microsoft.com/office/drawing/2014/chart" uri="{C3380CC4-5D6E-409C-BE32-E72D297353CC}">
              <c16:uniqueId val="{00000002-8191-4BF2-B62B-D4FD43B3634C}"/>
            </c:ext>
          </c:extLst>
        </c:ser>
        <c:ser>
          <c:idx val="2"/>
          <c:order val="2"/>
          <c:tx>
            <c:strRef>
              <c:f>'Figuren RGI Tilburg (NIEUW)'!$D$415</c:f>
              <c:strCache>
                <c:ptCount val="1"/>
                <c:pt idx="0">
                  <c:v>Nee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(NIEUW)'!$A$416:$A$419</c:f>
              <c:strCache>
                <c:ptCount val="4"/>
                <c:pt idx="0">
                  <c:v>Totaal</c:v>
                </c:pt>
                <c:pt idx="2">
                  <c:v>De Toegang</c:v>
                </c:pt>
                <c:pt idx="3">
                  <c:v>Een gecertificeerde instelling</c:v>
                </c:pt>
              </c:strCache>
            </c:strRef>
          </c:cat>
          <c:val>
            <c:numRef>
              <c:f>'Figuren RGI Tilburg (NIEUW)'!$D$416:$D$419</c:f>
              <c:numCache>
                <c:formatCode>General</c:formatCode>
                <c:ptCount val="4"/>
                <c:pt idx="0" formatCode="0%">
                  <c:v>0.125</c:v>
                </c:pt>
                <c:pt idx="2" formatCode="0%">
                  <c:v>0.12345679012345678</c:v>
                </c:pt>
                <c:pt idx="3" formatCode="0%">
                  <c:v>0.14285714285714285</c:v>
                </c:pt>
              </c:numCache>
            </c:numRef>
          </c:val>
          <c:extLst>
            <c:ext xmlns:c16="http://schemas.microsoft.com/office/drawing/2014/chart" uri="{C3380CC4-5D6E-409C-BE32-E72D297353CC}">
              <c16:uniqueId val="{00000003-8191-4BF2-B62B-D4FD43B3634C}"/>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5.544047657943172E-3"/>
          <c:y val="0.81383732740805403"/>
          <c:w val="0.98879615048118985"/>
          <c:h val="0.135684327180490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Mate waarin men bekend</a:t>
            </a:r>
            <a:r>
              <a:rPr lang="nl-NL" sz="900" baseline="0"/>
              <a:t> is met de redenen waarom het Resultaat Gericht Inkopen is ingevoerd.</a:t>
            </a:r>
            <a:endParaRPr lang="nl-NL" sz="900"/>
          </a:p>
        </c:rich>
      </c:tx>
      <c:layout>
        <c:manualLayout>
          <c:xMode val="edge"/>
          <c:yMode val="edge"/>
          <c:x val="8.0557524455783481E-4"/>
          <c:y val="0.95951854394719971"/>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2557189063264541"/>
          <c:y val="1.7488049103579924E-2"/>
          <c:w val="0.64387246656300257"/>
          <c:h val="0.64353379239511055"/>
        </c:manualLayout>
      </c:layout>
      <c:barChart>
        <c:barDir val="bar"/>
        <c:grouping val="clustered"/>
        <c:varyColors val="0"/>
        <c:ser>
          <c:idx val="0"/>
          <c:order val="0"/>
          <c:tx>
            <c:strRef>
              <c:f>'Figuren RGI Tilburg (NIEUW)'!$B$430</c:f>
              <c:strCache>
                <c:ptCount val="1"/>
                <c:pt idx="0">
                  <c:v>Eigen kracht en eigen verantwoordelijkheid van het gezin</c:v>
                </c:pt>
              </c:strCache>
            </c:strRef>
          </c:tx>
          <c:spPr>
            <a:solidFill>
              <a:srgbClr val="0C33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(NIEUW)'!$A$431:$A$435</c:f>
              <c:strCache>
                <c:ptCount val="5"/>
                <c:pt idx="0">
                  <c:v>Totaal</c:v>
                </c:pt>
                <c:pt idx="2">
                  <c:v>De Toegang</c:v>
                </c:pt>
                <c:pt idx="3">
                  <c:v>Een gecertificeerde instelling</c:v>
                </c:pt>
                <c:pt idx="4">
                  <c:v>Een aanbieder van hulpverlening</c:v>
                </c:pt>
              </c:strCache>
            </c:strRef>
          </c:cat>
          <c:val>
            <c:numRef>
              <c:f>'Figuren RGI Tilburg (NIEUW)'!$B$431:$B$435</c:f>
              <c:numCache>
                <c:formatCode>General</c:formatCode>
                <c:ptCount val="5"/>
                <c:pt idx="0" formatCode="0%">
                  <c:v>0.88317757009345799</c:v>
                </c:pt>
                <c:pt idx="2" formatCode="0%">
                  <c:v>0.85</c:v>
                </c:pt>
                <c:pt idx="3" formatCode="0%">
                  <c:v>0.8571428571428571</c:v>
                </c:pt>
                <c:pt idx="4" formatCode="0%">
                  <c:v>0.90551181102362188</c:v>
                </c:pt>
              </c:numCache>
            </c:numRef>
          </c:val>
          <c:extLst>
            <c:ext xmlns:c16="http://schemas.microsoft.com/office/drawing/2014/chart" uri="{C3380CC4-5D6E-409C-BE32-E72D297353CC}">
              <c16:uniqueId val="{00000000-7EDB-47FF-ABF2-1273F24CEC02}"/>
            </c:ext>
          </c:extLst>
        </c:ser>
        <c:ser>
          <c:idx val="1"/>
          <c:order val="1"/>
          <c:tx>
            <c:strRef>
              <c:f>'Figuren RGI Tilburg (NIEUW)'!$C$430</c:f>
              <c:strCache>
                <c:ptCount val="1"/>
                <c:pt idx="0">
                  <c:v>Hulp wordt op maat en integraal aangeboden en zo dichtbij mogelijk</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(NIEUW)'!$A$431:$A$435</c:f>
              <c:strCache>
                <c:ptCount val="5"/>
                <c:pt idx="0">
                  <c:v>Totaal</c:v>
                </c:pt>
                <c:pt idx="2">
                  <c:v>De Toegang</c:v>
                </c:pt>
                <c:pt idx="3">
                  <c:v>Een gecertificeerde instelling</c:v>
                </c:pt>
                <c:pt idx="4">
                  <c:v>Een aanbieder van hulpverlening</c:v>
                </c:pt>
              </c:strCache>
            </c:strRef>
          </c:cat>
          <c:val>
            <c:numRef>
              <c:f>'Figuren RGI Tilburg (NIEUW)'!$C$431:$C$435</c:f>
              <c:numCache>
                <c:formatCode>General</c:formatCode>
                <c:ptCount val="5"/>
                <c:pt idx="0" formatCode="0%">
                  <c:v>0.93023255813953487</c:v>
                </c:pt>
                <c:pt idx="2" formatCode="0%">
                  <c:v>0.9</c:v>
                </c:pt>
                <c:pt idx="3" formatCode="0%">
                  <c:v>1</c:v>
                </c:pt>
                <c:pt idx="4" formatCode="0%">
                  <c:v>0.9453125</c:v>
                </c:pt>
              </c:numCache>
            </c:numRef>
          </c:val>
          <c:extLst>
            <c:ext xmlns:c16="http://schemas.microsoft.com/office/drawing/2014/chart" uri="{C3380CC4-5D6E-409C-BE32-E72D297353CC}">
              <c16:uniqueId val="{00000001-7EDB-47FF-ABF2-1273F24CEC02}"/>
            </c:ext>
          </c:extLst>
        </c:ser>
        <c:ser>
          <c:idx val="2"/>
          <c:order val="2"/>
          <c:tx>
            <c:strRef>
              <c:f>'Figuren RGI Tilburg (NIEUW)'!$D$430</c:f>
              <c:strCache>
                <c:ptCount val="1"/>
                <c:pt idx="0">
                  <c:v>Kleine problemen blijven klein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(NIEUW)'!$A$431:$A$435</c:f>
              <c:strCache>
                <c:ptCount val="5"/>
                <c:pt idx="0">
                  <c:v>Totaal</c:v>
                </c:pt>
                <c:pt idx="2">
                  <c:v>De Toegang</c:v>
                </c:pt>
                <c:pt idx="3">
                  <c:v>Een gecertificeerde instelling</c:v>
                </c:pt>
                <c:pt idx="4">
                  <c:v>Een aanbieder van hulpverlening</c:v>
                </c:pt>
              </c:strCache>
            </c:strRef>
          </c:cat>
          <c:val>
            <c:numRef>
              <c:f>'Figuren RGI Tilburg (NIEUW)'!$D$431:$D$435</c:f>
              <c:numCache>
                <c:formatCode>General</c:formatCode>
                <c:ptCount val="5"/>
                <c:pt idx="0" formatCode="0%">
                  <c:v>0.57075471698113212</c:v>
                </c:pt>
                <c:pt idx="2" formatCode="0%">
                  <c:v>0.55696202531645567</c:v>
                </c:pt>
                <c:pt idx="3" formatCode="0%">
                  <c:v>0.5</c:v>
                </c:pt>
                <c:pt idx="4" formatCode="0%">
                  <c:v>0.58267716535433067</c:v>
                </c:pt>
              </c:numCache>
            </c:numRef>
          </c:val>
          <c:extLst>
            <c:ext xmlns:c16="http://schemas.microsoft.com/office/drawing/2014/chart" uri="{C3380CC4-5D6E-409C-BE32-E72D297353CC}">
              <c16:uniqueId val="{00000002-7EDB-47FF-ABF2-1273F24CEC02}"/>
            </c:ext>
          </c:extLst>
        </c:ser>
        <c:ser>
          <c:idx val="3"/>
          <c:order val="3"/>
          <c:tx>
            <c:strRef>
              <c:f>'Figuren RGI Tilburg (NIEUW)'!$E$430</c:f>
              <c:strCache>
                <c:ptCount val="1"/>
                <c:pt idx="0">
                  <c:v>Meer ruimte voor de professional</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(NIEUW)'!$A$431:$A$435</c:f>
              <c:strCache>
                <c:ptCount val="5"/>
                <c:pt idx="0">
                  <c:v>Totaal</c:v>
                </c:pt>
                <c:pt idx="2">
                  <c:v>De Toegang</c:v>
                </c:pt>
                <c:pt idx="3">
                  <c:v>Een gecertificeerde instelling</c:v>
                </c:pt>
                <c:pt idx="4">
                  <c:v>Een aanbieder van hulpverlening</c:v>
                </c:pt>
              </c:strCache>
            </c:strRef>
          </c:cat>
          <c:val>
            <c:numRef>
              <c:f>'Figuren RGI Tilburg (NIEUW)'!$E$431:$E$435</c:f>
              <c:numCache>
                <c:formatCode>General</c:formatCode>
                <c:ptCount val="5"/>
                <c:pt idx="0" formatCode="0%">
                  <c:v>0.54716981132075471</c:v>
                </c:pt>
                <c:pt idx="2" formatCode="0%">
                  <c:v>0.46835443037974683</c:v>
                </c:pt>
                <c:pt idx="3" formatCode="0%">
                  <c:v>0.5</c:v>
                </c:pt>
                <c:pt idx="4" formatCode="0%">
                  <c:v>0.59842519685039375</c:v>
                </c:pt>
              </c:numCache>
            </c:numRef>
          </c:val>
          <c:extLst>
            <c:ext xmlns:c16="http://schemas.microsoft.com/office/drawing/2014/chart" uri="{C3380CC4-5D6E-409C-BE32-E72D297353CC}">
              <c16:uniqueId val="{00000003-7EDB-47FF-ABF2-1273F24CEC02}"/>
            </c:ext>
          </c:extLst>
        </c:ser>
        <c:ser>
          <c:idx val="4"/>
          <c:order val="4"/>
          <c:tx>
            <c:strRef>
              <c:f>'Figuren RGI Tilburg (NIEUW)'!$F$430</c:f>
              <c:strCache>
                <c:ptCount val="1"/>
                <c:pt idx="0">
                  <c:v>Lagere kosten door efficiënt te werken</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(NIEUW)'!$A$431:$A$435</c:f>
              <c:strCache>
                <c:ptCount val="5"/>
                <c:pt idx="0">
                  <c:v>Totaal</c:v>
                </c:pt>
                <c:pt idx="2">
                  <c:v>De Toegang</c:v>
                </c:pt>
                <c:pt idx="3">
                  <c:v>Een gecertificeerde instelling</c:v>
                </c:pt>
                <c:pt idx="4">
                  <c:v>Een aanbieder van hulpverlening</c:v>
                </c:pt>
              </c:strCache>
            </c:strRef>
          </c:cat>
          <c:val>
            <c:numRef>
              <c:f>'Figuren RGI Tilburg (NIEUW)'!$F$431:$F$435</c:f>
              <c:numCache>
                <c:formatCode>General</c:formatCode>
                <c:ptCount val="5"/>
                <c:pt idx="0" formatCode="0%">
                  <c:v>0.83333333333333348</c:v>
                </c:pt>
                <c:pt idx="2" formatCode="0%">
                  <c:v>0.90123456790123457</c:v>
                </c:pt>
                <c:pt idx="3" formatCode="0%">
                  <c:v>0.7142857142857143</c:v>
                </c:pt>
                <c:pt idx="4" formatCode="0%">
                  <c:v>0.796875</c:v>
                </c:pt>
              </c:numCache>
            </c:numRef>
          </c:val>
          <c:extLst>
            <c:ext xmlns:c16="http://schemas.microsoft.com/office/drawing/2014/chart" uri="{C3380CC4-5D6E-409C-BE32-E72D297353CC}">
              <c16:uniqueId val="{00000004-7EDB-47FF-ABF2-1273F24CEC02}"/>
            </c:ext>
          </c:extLst>
        </c:ser>
        <c:dLbls>
          <c:showLegendKey val="0"/>
          <c:showVal val="0"/>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68415646895634397"/>
          <c:w val="0.99293557747106065"/>
          <c:h val="0.245186522060642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Mate waarin men de redenen van het invoeren van het Resultaat</a:t>
            </a:r>
            <a:r>
              <a:rPr lang="nl-NL" sz="900" baseline="0"/>
              <a:t> Gericht Inkopen toepast: Hulp wordt op maat en integraal aangeboden en zo dichtbij mogelijk</a:t>
            </a:r>
            <a:endParaRPr lang="nl-NL" sz="900"/>
          </a:p>
        </c:rich>
      </c:tx>
      <c:layout>
        <c:manualLayout>
          <c:xMode val="edge"/>
          <c:yMode val="edge"/>
          <c:x val="7.7478337779124645E-4"/>
          <c:y val="0.9193768081156243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9385685638675699"/>
          <c:y val="5.0925925925925923E-2"/>
          <c:w val="0.57558750080889087"/>
          <c:h val="0.68470808736966515"/>
        </c:manualLayout>
      </c:layout>
      <c:barChart>
        <c:barDir val="bar"/>
        <c:grouping val="percentStacked"/>
        <c:varyColors val="0"/>
        <c:ser>
          <c:idx val="0"/>
          <c:order val="0"/>
          <c:tx>
            <c:strRef>
              <c:f>'Figuren RGI Tilburg (NIEUW)'!$S$455</c:f>
              <c:strCache>
                <c:ptCount val="1"/>
                <c:pt idx="0">
                  <c:v>Bekend mee en pas ik volledig toe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(NIEUW)'!$R$456:$R$460</c:f>
              <c:strCache>
                <c:ptCount val="5"/>
                <c:pt idx="0">
                  <c:v>Eigen kracht en eigen verantwoordelijkheid van het gezin</c:v>
                </c:pt>
                <c:pt idx="1">
                  <c:v>Hulp wordt op maat en integraal aangeboden en zo dichtbij mogelijk</c:v>
                </c:pt>
                <c:pt idx="2">
                  <c:v>Kleine problemen blijven klein</c:v>
                </c:pt>
                <c:pt idx="3">
                  <c:v>Meer ruimte voor de professional</c:v>
                </c:pt>
                <c:pt idx="4">
                  <c:v>Lagere kosten door efficiënt te werken</c:v>
                </c:pt>
              </c:strCache>
            </c:strRef>
          </c:cat>
          <c:val>
            <c:numRef>
              <c:f>'Figuren RGI Tilburg (NIEUW)'!$S$456:$S$460</c:f>
              <c:numCache>
                <c:formatCode>###0%</c:formatCode>
                <c:ptCount val="5"/>
                <c:pt idx="0">
                  <c:v>0.45023696682464454</c:v>
                </c:pt>
                <c:pt idx="1">
                  <c:v>0.66666666666666652</c:v>
                </c:pt>
                <c:pt idx="2">
                  <c:v>0.34449760765550236</c:v>
                </c:pt>
                <c:pt idx="3">
                  <c:v>0.33653846153846151</c:v>
                </c:pt>
                <c:pt idx="4">
                  <c:v>0.35377358490566041</c:v>
                </c:pt>
              </c:numCache>
            </c:numRef>
          </c:val>
          <c:extLst>
            <c:ext xmlns:c16="http://schemas.microsoft.com/office/drawing/2014/chart" uri="{C3380CC4-5D6E-409C-BE32-E72D297353CC}">
              <c16:uniqueId val="{00000000-5CD6-4A9D-BB37-67FC070ACB50}"/>
            </c:ext>
          </c:extLst>
        </c:ser>
        <c:ser>
          <c:idx val="1"/>
          <c:order val="1"/>
          <c:tx>
            <c:strRef>
              <c:f>'Figuren RGI Tilburg (NIEUW)'!$T$455</c:f>
              <c:strCache>
                <c:ptCount val="1"/>
                <c:pt idx="0">
                  <c:v>Bekend mee en pas ik deels toe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(NIEUW)'!$R$456:$R$460</c:f>
              <c:strCache>
                <c:ptCount val="5"/>
                <c:pt idx="0">
                  <c:v>Eigen kracht en eigen verantwoordelijkheid van het gezin</c:v>
                </c:pt>
                <c:pt idx="1">
                  <c:v>Hulp wordt op maat en integraal aangeboden en zo dichtbij mogelijk</c:v>
                </c:pt>
                <c:pt idx="2">
                  <c:v>Kleine problemen blijven klein</c:v>
                </c:pt>
                <c:pt idx="3">
                  <c:v>Meer ruimte voor de professional</c:v>
                </c:pt>
                <c:pt idx="4">
                  <c:v>Lagere kosten door efficiënt te werken</c:v>
                </c:pt>
              </c:strCache>
            </c:strRef>
          </c:cat>
          <c:val>
            <c:numRef>
              <c:f>'Figuren RGI Tilburg (NIEUW)'!$T$456:$T$460</c:f>
              <c:numCache>
                <c:formatCode>###0%</c:formatCode>
                <c:ptCount val="5"/>
                <c:pt idx="0">
                  <c:v>0.42654028436018959</c:v>
                </c:pt>
                <c:pt idx="1">
                  <c:v>0.23943661971830985</c:v>
                </c:pt>
                <c:pt idx="2">
                  <c:v>0.21052631578947367</c:v>
                </c:pt>
                <c:pt idx="3">
                  <c:v>0.17307692307692307</c:v>
                </c:pt>
                <c:pt idx="4">
                  <c:v>0.39622641509433959</c:v>
                </c:pt>
              </c:numCache>
            </c:numRef>
          </c:val>
          <c:extLst>
            <c:ext xmlns:c16="http://schemas.microsoft.com/office/drawing/2014/chart" uri="{C3380CC4-5D6E-409C-BE32-E72D297353CC}">
              <c16:uniqueId val="{00000001-5CD6-4A9D-BB37-67FC070ACB50}"/>
            </c:ext>
          </c:extLst>
        </c:ser>
        <c:ser>
          <c:idx val="2"/>
          <c:order val="2"/>
          <c:tx>
            <c:strRef>
              <c:f>'Figuren RGI Tilburg (NIEUW)'!$U$455</c:f>
              <c:strCache>
                <c:ptCount val="1"/>
                <c:pt idx="0">
                  <c:v>Bekend mee en pas ik niet toe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5CD6-4A9D-BB37-67FC070ACB50}"/>
                </c:ext>
              </c:extLst>
            </c:dLbl>
            <c:dLbl>
              <c:idx val="1"/>
              <c:delete val="1"/>
              <c:extLst>
                <c:ext xmlns:c15="http://schemas.microsoft.com/office/drawing/2012/chart" uri="{CE6537A1-D6FC-4f65-9D91-7224C49458BB}"/>
                <c:ext xmlns:c16="http://schemas.microsoft.com/office/drawing/2014/chart" uri="{C3380CC4-5D6E-409C-BE32-E72D297353CC}">
                  <c16:uniqueId val="{00000003-5CD6-4A9D-BB37-67FC070ACB50}"/>
                </c:ext>
              </c:extLst>
            </c:dLbl>
            <c:dLbl>
              <c:idx val="2"/>
              <c:delete val="1"/>
              <c:extLst>
                <c:ext xmlns:c15="http://schemas.microsoft.com/office/drawing/2012/chart" uri="{CE6537A1-D6FC-4f65-9D91-7224C49458BB}"/>
                <c:ext xmlns:c16="http://schemas.microsoft.com/office/drawing/2014/chart" uri="{C3380CC4-5D6E-409C-BE32-E72D297353CC}">
                  <c16:uniqueId val="{00000004-5CD6-4A9D-BB37-67FC070ACB50}"/>
                </c:ext>
              </c:extLst>
            </c:dLbl>
            <c:dLbl>
              <c:idx val="3"/>
              <c:delete val="1"/>
              <c:extLst>
                <c:ext xmlns:c15="http://schemas.microsoft.com/office/drawing/2012/chart" uri="{CE6537A1-D6FC-4f65-9D91-7224C49458BB}"/>
                <c:ext xmlns:c16="http://schemas.microsoft.com/office/drawing/2014/chart" uri="{C3380CC4-5D6E-409C-BE32-E72D297353CC}">
                  <c16:uniqueId val="{00000005-5CD6-4A9D-BB37-67FC070ACB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(NIEUW)'!$R$456:$R$460</c:f>
              <c:strCache>
                <c:ptCount val="5"/>
                <c:pt idx="0">
                  <c:v>Eigen kracht en eigen verantwoordelijkheid van het gezin</c:v>
                </c:pt>
                <c:pt idx="1">
                  <c:v>Hulp wordt op maat en integraal aangeboden en zo dichtbij mogelijk</c:v>
                </c:pt>
                <c:pt idx="2">
                  <c:v>Kleine problemen blijven klein</c:v>
                </c:pt>
                <c:pt idx="3">
                  <c:v>Meer ruimte voor de professional</c:v>
                </c:pt>
                <c:pt idx="4">
                  <c:v>Lagere kosten door efficiënt te werken</c:v>
                </c:pt>
              </c:strCache>
            </c:strRef>
          </c:cat>
          <c:val>
            <c:numRef>
              <c:f>'Figuren RGI Tilburg (NIEUW)'!$U$456:$U$460</c:f>
              <c:numCache>
                <c:formatCode>###0%</c:formatCode>
                <c:ptCount val="5"/>
                <c:pt idx="0">
                  <c:v>4.7393364928909956E-3</c:v>
                </c:pt>
                <c:pt idx="1">
                  <c:v>2.3474178403755864E-2</c:v>
                </c:pt>
                <c:pt idx="2">
                  <c:v>9.5693779904306216E-3</c:v>
                </c:pt>
                <c:pt idx="3">
                  <c:v>2.8846153846153844E-2</c:v>
                </c:pt>
                <c:pt idx="4">
                  <c:v>8.0188679245283015E-2</c:v>
                </c:pt>
              </c:numCache>
            </c:numRef>
          </c:val>
          <c:extLst>
            <c:ext xmlns:c16="http://schemas.microsoft.com/office/drawing/2014/chart" uri="{C3380CC4-5D6E-409C-BE32-E72D297353CC}">
              <c16:uniqueId val="{00000006-5CD6-4A9D-BB37-67FC070ACB50}"/>
            </c:ext>
          </c:extLst>
        </c:ser>
        <c:ser>
          <c:idx val="3"/>
          <c:order val="3"/>
          <c:tx>
            <c:strRef>
              <c:f>'Figuren RGI Tilburg (NIEUW)'!$V$455</c:f>
              <c:strCache>
                <c:ptCount val="1"/>
                <c:pt idx="0">
                  <c:v>Niet bekend mee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(NIEUW)'!$R$456:$R$460</c:f>
              <c:strCache>
                <c:ptCount val="5"/>
                <c:pt idx="0">
                  <c:v>Eigen kracht en eigen verantwoordelijkheid van het gezin</c:v>
                </c:pt>
                <c:pt idx="1">
                  <c:v>Hulp wordt op maat en integraal aangeboden en zo dichtbij mogelijk</c:v>
                </c:pt>
                <c:pt idx="2">
                  <c:v>Kleine problemen blijven klein</c:v>
                </c:pt>
                <c:pt idx="3">
                  <c:v>Meer ruimte voor de professional</c:v>
                </c:pt>
                <c:pt idx="4">
                  <c:v>Lagere kosten door efficiënt te werken</c:v>
                </c:pt>
              </c:strCache>
            </c:strRef>
          </c:cat>
          <c:val>
            <c:numRef>
              <c:f>'Figuren RGI Tilburg (NIEUW)'!$V$456:$V$460</c:f>
              <c:numCache>
                <c:formatCode>###0%</c:formatCode>
                <c:ptCount val="5"/>
                <c:pt idx="0">
                  <c:v>0.11848341232227488</c:v>
                </c:pt>
                <c:pt idx="1">
                  <c:v>7.0422535211267609E-2</c:v>
                </c:pt>
                <c:pt idx="2">
                  <c:v>0.4354066985645933</c:v>
                </c:pt>
                <c:pt idx="3">
                  <c:v>0.46153846153846151</c:v>
                </c:pt>
                <c:pt idx="4">
                  <c:v>0.169811320754717</c:v>
                </c:pt>
              </c:numCache>
            </c:numRef>
          </c:val>
          <c:extLst>
            <c:ext xmlns:c16="http://schemas.microsoft.com/office/drawing/2014/chart" uri="{C3380CC4-5D6E-409C-BE32-E72D297353CC}">
              <c16:uniqueId val="{00000007-5CD6-4A9D-BB37-67FC070ACB50}"/>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8545146711058E-3"/>
          <c:y val="0.74708692465182103"/>
          <c:w val="0.99722214548532895"/>
          <c:h val="0.1466020057001529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Wat heeft u gedaan om Resultaat Gericht Inkopen te implementeren in uw organisatie? </a:t>
            </a:r>
          </a:p>
        </c:rich>
      </c:tx>
      <c:layout>
        <c:manualLayout>
          <c:xMode val="edge"/>
          <c:yMode val="edge"/>
          <c:x val="8.0557524455783481E-4"/>
          <c:y val="0.95951854394719971"/>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47185427309082212"/>
          <c:y val="1.7215191932445962E-2"/>
          <c:w val="0.52383929308603749"/>
          <c:h val="0.865261099021154"/>
        </c:manualLayout>
      </c:layout>
      <c:barChart>
        <c:barDir val="bar"/>
        <c:grouping val="clustered"/>
        <c:varyColors val="0"/>
        <c:ser>
          <c:idx val="0"/>
          <c:order val="0"/>
          <c:tx>
            <c:strRef>
              <c:f>'Figuren RGI Tilburg (NIEUW)'!$B$519</c:f>
              <c:strCache>
                <c:ptCount val="1"/>
                <c:pt idx="0">
                  <c:v>Totaal</c:v>
                </c:pt>
              </c:strCache>
            </c:strRef>
          </c:tx>
          <c:spPr>
            <a:solidFill>
              <a:srgbClr val="0C33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(NIEUW)'!$A$520:$A$524</c:f>
              <c:strCache>
                <c:ptCount val="5"/>
                <c:pt idx="0">
                  <c:v>Trainen van behandelaren/hulpverleners en andere betrokkenen bij de hulpverlening</c:v>
                </c:pt>
                <c:pt idx="1">
                  <c:v>Trainen van de (cliënt)administratie</c:v>
                </c:pt>
                <c:pt idx="2">
                  <c:v>Meegedeeld op intranet</c:v>
                </c:pt>
                <c:pt idx="3">
                  <c:v>Instellen van klantenbureau of iets vergelijkbaars</c:v>
                </c:pt>
                <c:pt idx="4">
                  <c:v>Anders, namelijk:</c:v>
                </c:pt>
              </c:strCache>
            </c:strRef>
          </c:cat>
          <c:val>
            <c:numRef>
              <c:f>'Figuren RGI Tilburg (NIEUW)'!$B$520:$B$524</c:f>
              <c:numCache>
                <c:formatCode>0%</c:formatCode>
                <c:ptCount val="5"/>
                <c:pt idx="0">
                  <c:v>0.6330275229357798</c:v>
                </c:pt>
                <c:pt idx="1">
                  <c:v>0.56880733944954132</c:v>
                </c:pt>
                <c:pt idx="2">
                  <c:v>0.27522935779816515</c:v>
                </c:pt>
                <c:pt idx="3">
                  <c:v>0.27522935779816515</c:v>
                </c:pt>
                <c:pt idx="4">
                  <c:v>0.40366972477064222</c:v>
                </c:pt>
              </c:numCache>
            </c:numRef>
          </c:val>
          <c:extLst>
            <c:ext xmlns:c16="http://schemas.microsoft.com/office/drawing/2014/chart" uri="{C3380CC4-5D6E-409C-BE32-E72D297353CC}">
              <c16:uniqueId val="{00000000-092C-476E-B40B-6D191C1DD088}"/>
            </c:ext>
          </c:extLst>
        </c:ser>
        <c:dLbls>
          <c:showLegendKey val="0"/>
          <c:showVal val="0"/>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Vindt u dat de functie van arbiter ervoor zorgt dat het proces beter verloopt?</a:t>
            </a:r>
          </a:p>
        </c:rich>
      </c:tx>
      <c:layout>
        <c:manualLayout>
          <c:xMode val="edge"/>
          <c:yMode val="edge"/>
          <c:x val="7.7476829919081688E-4"/>
          <c:y val="0.9328684071770112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028871391076114"/>
          <c:y val="5.0925925925925923E-2"/>
          <c:w val="0.6391557486849414"/>
          <c:h val="0.78382031479896497"/>
        </c:manualLayout>
      </c:layout>
      <c:barChart>
        <c:barDir val="bar"/>
        <c:grouping val="percentStacked"/>
        <c:varyColors val="0"/>
        <c:ser>
          <c:idx val="0"/>
          <c:order val="0"/>
          <c:tx>
            <c:strRef>
              <c:f>'Figuren RGI Tilburg (NIEUW)'!$B$565</c:f>
              <c:strCache>
                <c:ptCount val="1"/>
                <c:pt idx="0">
                  <c:v>Ja</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106D-4ADC-890A-1EBABAB92F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(NIEUW)'!$A$566:$A$570</c:f>
              <c:strCache>
                <c:ptCount val="5"/>
                <c:pt idx="0">
                  <c:v>Totaal</c:v>
                </c:pt>
                <c:pt idx="2">
                  <c:v>De Toegang</c:v>
                </c:pt>
                <c:pt idx="3">
                  <c:v>Een gecertificeerde instelling</c:v>
                </c:pt>
                <c:pt idx="4">
                  <c:v>Een aanbieder van hulpverlening</c:v>
                </c:pt>
              </c:strCache>
            </c:strRef>
          </c:cat>
          <c:val>
            <c:numRef>
              <c:f>'Figuren RGI Tilburg (NIEUW)'!$B$566:$B$570</c:f>
              <c:numCache>
                <c:formatCode>General</c:formatCode>
                <c:ptCount val="5"/>
                <c:pt idx="0" formatCode="0%">
                  <c:v>0.17475728155339806</c:v>
                </c:pt>
                <c:pt idx="2" formatCode="0%">
                  <c:v>0.32467532467532467</c:v>
                </c:pt>
                <c:pt idx="3" formatCode="0%">
                  <c:v>0</c:v>
                </c:pt>
                <c:pt idx="4" formatCode="0%">
                  <c:v>8.943089430894309E-2</c:v>
                </c:pt>
              </c:numCache>
            </c:numRef>
          </c:val>
          <c:extLst>
            <c:ext xmlns:c16="http://schemas.microsoft.com/office/drawing/2014/chart" uri="{C3380CC4-5D6E-409C-BE32-E72D297353CC}">
              <c16:uniqueId val="{00000001-106D-4ADC-890A-1EBABAB92FA6}"/>
            </c:ext>
          </c:extLst>
        </c:ser>
        <c:ser>
          <c:idx val="1"/>
          <c:order val="1"/>
          <c:tx>
            <c:strRef>
              <c:f>'Figuren RGI Tilburg (NIEUW)'!$C$565</c:f>
              <c:strCache>
                <c:ptCount val="1"/>
                <c:pt idx="0">
                  <c:v>Deels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(NIEUW)'!$A$566:$A$570</c:f>
              <c:strCache>
                <c:ptCount val="5"/>
                <c:pt idx="0">
                  <c:v>Totaal</c:v>
                </c:pt>
                <c:pt idx="2">
                  <c:v>De Toegang</c:v>
                </c:pt>
                <c:pt idx="3">
                  <c:v>Een gecertificeerde instelling</c:v>
                </c:pt>
                <c:pt idx="4">
                  <c:v>Een aanbieder van hulpverlening</c:v>
                </c:pt>
              </c:strCache>
            </c:strRef>
          </c:cat>
          <c:val>
            <c:numRef>
              <c:f>'Figuren RGI Tilburg (NIEUW)'!$C$566:$C$570</c:f>
              <c:numCache>
                <c:formatCode>General</c:formatCode>
                <c:ptCount val="5"/>
                <c:pt idx="0" formatCode="0%">
                  <c:v>0.60194174757281549</c:v>
                </c:pt>
                <c:pt idx="2" formatCode="0%">
                  <c:v>0.53246753246753242</c:v>
                </c:pt>
                <c:pt idx="3" formatCode="0%">
                  <c:v>0.83333333333333348</c:v>
                </c:pt>
                <c:pt idx="4" formatCode="0%">
                  <c:v>0.63414634146341464</c:v>
                </c:pt>
              </c:numCache>
            </c:numRef>
          </c:val>
          <c:extLst>
            <c:ext xmlns:c16="http://schemas.microsoft.com/office/drawing/2014/chart" uri="{C3380CC4-5D6E-409C-BE32-E72D297353CC}">
              <c16:uniqueId val="{00000002-106D-4ADC-890A-1EBABAB92FA6}"/>
            </c:ext>
          </c:extLst>
        </c:ser>
        <c:ser>
          <c:idx val="2"/>
          <c:order val="2"/>
          <c:tx>
            <c:strRef>
              <c:f>'Figuren RGI Tilburg (NIEUW)'!$D$565</c:f>
              <c:strCache>
                <c:ptCount val="1"/>
                <c:pt idx="0">
                  <c:v>Nee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(NIEUW)'!$A$566:$A$570</c:f>
              <c:strCache>
                <c:ptCount val="5"/>
                <c:pt idx="0">
                  <c:v>Totaal</c:v>
                </c:pt>
                <c:pt idx="2">
                  <c:v>De Toegang</c:v>
                </c:pt>
                <c:pt idx="3">
                  <c:v>Een gecertificeerde instelling</c:v>
                </c:pt>
                <c:pt idx="4">
                  <c:v>Een aanbieder van hulpverlening</c:v>
                </c:pt>
              </c:strCache>
            </c:strRef>
          </c:cat>
          <c:val>
            <c:numRef>
              <c:f>'Figuren RGI Tilburg (NIEUW)'!$D$566:$D$570</c:f>
              <c:numCache>
                <c:formatCode>General</c:formatCode>
                <c:ptCount val="5"/>
                <c:pt idx="0" formatCode="0%">
                  <c:v>0.22330097087378642</c:v>
                </c:pt>
                <c:pt idx="2" formatCode="0%">
                  <c:v>0.14285714285714285</c:v>
                </c:pt>
                <c:pt idx="3" formatCode="0%">
                  <c:v>0.16666666666666663</c:v>
                </c:pt>
                <c:pt idx="4" formatCode="0%">
                  <c:v>0.27642276422764228</c:v>
                </c:pt>
              </c:numCache>
            </c:numRef>
          </c:val>
          <c:extLst>
            <c:ext xmlns:c16="http://schemas.microsoft.com/office/drawing/2014/chart" uri="{C3380CC4-5D6E-409C-BE32-E72D297353CC}">
              <c16:uniqueId val="{00000003-106D-4ADC-890A-1EBABAB92FA6}"/>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1.1544200128510691E-5"/>
          <c:y val="0.8576981056041495"/>
          <c:w val="0.98879615048118985"/>
          <c:h val="6.493432451793773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Stellingen over het werken volgens Resultaat</a:t>
            </a:r>
            <a:r>
              <a:rPr lang="nl-NL" sz="900" baseline="0"/>
              <a:t> Gericht Inkopen bij aanbieders van hulpverlening.</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41614768518518519"/>
          <c:y val="4.8315742023027804E-2"/>
          <c:w val="0.56788078703703704"/>
          <c:h val="0.5951098765432099"/>
        </c:manualLayout>
      </c:layout>
      <c:barChart>
        <c:barDir val="bar"/>
        <c:grouping val="percentStacked"/>
        <c:varyColors val="0"/>
        <c:ser>
          <c:idx val="0"/>
          <c:order val="0"/>
          <c:tx>
            <c:strRef>
              <c:f>'Figuren RGI Tilburg'!$B$535</c:f>
              <c:strCache>
                <c:ptCount val="1"/>
                <c:pt idx="0">
                  <c:v>Helemaal mee eens</c:v>
                </c:pt>
              </c:strCache>
            </c:strRef>
          </c:tx>
          <c:spPr>
            <a:solidFill>
              <a:srgbClr val="00B05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AE-4702-92C2-FE64671A25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Tilburg'!$A$536:$A$537</c:f>
              <c:strCache>
                <c:ptCount val="2"/>
                <c:pt idx="0">
                  <c:v>Door te werken volgens Resultaat Gericht Inkopen heb ik meer contact met de toegang</c:v>
                </c:pt>
                <c:pt idx="1">
                  <c:v>Door te werken volgens Resultaat Gericht Inkopen heb ik beter contact met de toegang</c:v>
                </c:pt>
              </c:strCache>
            </c:strRef>
          </c:cat>
          <c:val>
            <c:numRef>
              <c:f>'Figuren RGI Tilburg'!$B$536:$B$537</c:f>
              <c:numCache>
                <c:formatCode>0%</c:formatCode>
                <c:ptCount val="2"/>
                <c:pt idx="0">
                  <c:v>0.11607142857142858</c:v>
                </c:pt>
                <c:pt idx="1">
                  <c:v>5.3571428571428568E-2</c:v>
                </c:pt>
              </c:numCache>
            </c:numRef>
          </c:val>
          <c:extLst>
            <c:ext xmlns:c16="http://schemas.microsoft.com/office/drawing/2014/chart" uri="{C3380CC4-5D6E-409C-BE32-E72D297353CC}">
              <c16:uniqueId val="{00000000-965C-4960-99ED-E22C9FFAAF90}"/>
            </c:ext>
          </c:extLst>
        </c:ser>
        <c:ser>
          <c:idx val="1"/>
          <c:order val="1"/>
          <c:tx>
            <c:strRef>
              <c:f>'Figuren RGI Tilburg'!$C$535</c:f>
              <c:strCache>
                <c:ptCount val="1"/>
                <c:pt idx="0">
                  <c:v>Mee eens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Tilburg'!$A$536:$A$537</c:f>
              <c:strCache>
                <c:ptCount val="2"/>
                <c:pt idx="0">
                  <c:v>Door te werken volgens Resultaat Gericht Inkopen heb ik meer contact met de toegang</c:v>
                </c:pt>
                <c:pt idx="1">
                  <c:v>Door te werken volgens Resultaat Gericht Inkopen heb ik beter contact met de toegang</c:v>
                </c:pt>
              </c:strCache>
            </c:strRef>
          </c:cat>
          <c:val>
            <c:numRef>
              <c:f>'Figuren RGI Tilburg'!$C$536:$C$537</c:f>
              <c:numCache>
                <c:formatCode>0%</c:formatCode>
                <c:ptCount val="2"/>
                <c:pt idx="0">
                  <c:v>0.375</c:v>
                </c:pt>
                <c:pt idx="1">
                  <c:v>0.25</c:v>
                </c:pt>
              </c:numCache>
            </c:numRef>
          </c:val>
          <c:extLst>
            <c:ext xmlns:c16="http://schemas.microsoft.com/office/drawing/2014/chart" uri="{C3380CC4-5D6E-409C-BE32-E72D297353CC}">
              <c16:uniqueId val="{00000001-965C-4960-99ED-E22C9FFAAF90}"/>
            </c:ext>
          </c:extLst>
        </c:ser>
        <c:ser>
          <c:idx val="2"/>
          <c:order val="2"/>
          <c:tx>
            <c:strRef>
              <c:f>'Figuren RGI Tilburg'!$D$535</c:f>
              <c:strCache>
                <c:ptCount val="1"/>
                <c:pt idx="0">
                  <c:v>Neutraal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Tilburg'!$A$536:$A$537</c:f>
              <c:strCache>
                <c:ptCount val="2"/>
                <c:pt idx="0">
                  <c:v>Door te werken volgens Resultaat Gericht Inkopen heb ik meer contact met de toegang</c:v>
                </c:pt>
                <c:pt idx="1">
                  <c:v>Door te werken volgens Resultaat Gericht Inkopen heb ik beter contact met de toegang</c:v>
                </c:pt>
              </c:strCache>
            </c:strRef>
          </c:cat>
          <c:val>
            <c:numRef>
              <c:f>'Figuren RGI Tilburg'!$D$536:$D$537</c:f>
              <c:numCache>
                <c:formatCode>0%</c:formatCode>
                <c:ptCount val="2"/>
                <c:pt idx="0">
                  <c:v>0.29464285714285715</c:v>
                </c:pt>
                <c:pt idx="1">
                  <c:v>0.38392857142857145</c:v>
                </c:pt>
              </c:numCache>
            </c:numRef>
          </c:val>
          <c:extLst>
            <c:ext xmlns:c16="http://schemas.microsoft.com/office/drawing/2014/chart" uri="{C3380CC4-5D6E-409C-BE32-E72D297353CC}">
              <c16:uniqueId val="{00000002-965C-4960-99ED-E22C9FFAAF90}"/>
            </c:ext>
          </c:extLst>
        </c:ser>
        <c:ser>
          <c:idx val="3"/>
          <c:order val="3"/>
          <c:tx>
            <c:strRef>
              <c:f>'Figuren RGI Tilburg'!$E$535</c:f>
              <c:strCache>
                <c:ptCount val="1"/>
                <c:pt idx="0">
                  <c:v>Mee oneens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Tilburg'!$A$536:$A$537</c:f>
              <c:strCache>
                <c:ptCount val="2"/>
                <c:pt idx="0">
                  <c:v>Door te werken volgens Resultaat Gericht Inkopen heb ik meer contact met de toegang</c:v>
                </c:pt>
                <c:pt idx="1">
                  <c:v>Door te werken volgens Resultaat Gericht Inkopen heb ik beter contact met de toegang</c:v>
                </c:pt>
              </c:strCache>
            </c:strRef>
          </c:cat>
          <c:val>
            <c:numRef>
              <c:f>'Figuren RGI Tilburg'!$E$536:$E$537</c:f>
              <c:numCache>
                <c:formatCode>0%</c:formatCode>
                <c:ptCount val="2"/>
                <c:pt idx="0">
                  <c:v>0.15178571428571427</c:v>
                </c:pt>
                <c:pt idx="1">
                  <c:v>0.24107142857142858</c:v>
                </c:pt>
              </c:numCache>
            </c:numRef>
          </c:val>
          <c:extLst>
            <c:ext xmlns:c16="http://schemas.microsoft.com/office/drawing/2014/chart" uri="{C3380CC4-5D6E-409C-BE32-E72D297353CC}">
              <c16:uniqueId val="{00000003-965C-4960-99ED-E22C9FFAAF90}"/>
            </c:ext>
          </c:extLst>
        </c:ser>
        <c:ser>
          <c:idx val="4"/>
          <c:order val="4"/>
          <c:tx>
            <c:strRef>
              <c:f>'Figuren RGI Tilburg'!$F$535</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Tilburg'!$A$536:$A$537</c:f>
              <c:strCache>
                <c:ptCount val="2"/>
                <c:pt idx="0">
                  <c:v>Door te werken volgens Resultaat Gericht Inkopen heb ik meer contact met de toegang</c:v>
                </c:pt>
                <c:pt idx="1">
                  <c:v>Door te werken volgens Resultaat Gericht Inkopen heb ik beter contact met de toegang</c:v>
                </c:pt>
              </c:strCache>
            </c:strRef>
          </c:cat>
          <c:val>
            <c:numRef>
              <c:f>'Figuren RGI Tilburg'!$F$536:$F$537</c:f>
              <c:numCache>
                <c:formatCode>0%</c:formatCode>
                <c:ptCount val="2"/>
                <c:pt idx="0">
                  <c:v>6.25E-2</c:v>
                </c:pt>
                <c:pt idx="1">
                  <c:v>7.1428571428571425E-2</c:v>
                </c:pt>
              </c:numCache>
            </c:numRef>
          </c:val>
          <c:extLst>
            <c:ext xmlns:c16="http://schemas.microsoft.com/office/drawing/2014/chart" uri="{C3380CC4-5D6E-409C-BE32-E72D297353CC}">
              <c16:uniqueId val="{00000004-965C-4960-99ED-E22C9FFAAF90}"/>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4.0509259259259258E-5"/>
          <c:y val="0.70630987654320987"/>
          <c:w val="0.99995949074074075"/>
          <c:h val="3.3996913580246875E-2"/>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Door te werken volgens Resultaat Gericht Inkopen... heb ik meer contact met de aanbieders</a:t>
            </a:r>
            <a:endParaRPr lang="nl-NL" sz="900" baseline="0"/>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9437003681401586"/>
          <c:y val="4.8315742023027804E-2"/>
          <c:w val="0.69259837518953904"/>
          <c:h val="0.56443024691358024"/>
        </c:manualLayout>
      </c:layout>
      <c:barChart>
        <c:barDir val="bar"/>
        <c:grouping val="percentStacked"/>
        <c:varyColors val="0"/>
        <c:ser>
          <c:idx val="0"/>
          <c:order val="0"/>
          <c:tx>
            <c:strRef>
              <c:f>'Figuren RGI Tilburg (NIEUW)'!$B$544</c:f>
              <c:strCache>
                <c:ptCount val="1"/>
                <c:pt idx="0">
                  <c:v>Helemaal mee eens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(NIEUW)'!$A$545:$A$548</c:f>
              <c:strCache>
                <c:ptCount val="4"/>
                <c:pt idx="0">
                  <c:v>Totaal</c:v>
                </c:pt>
                <c:pt idx="2">
                  <c:v>De Toegang</c:v>
                </c:pt>
                <c:pt idx="3">
                  <c:v>Een gecertificeerde instelling</c:v>
                </c:pt>
              </c:strCache>
            </c:strRef>
          </c:cat>
          <c:val>
            <c:numRef>
              <c:f>'Figuren RGI Tilburg (NIEUW)'!$B$545:$B$548</c:f>
              <c:numCache>
                <c:formatCode>General</c:formatCode>
                <c:ptCount val="4"/>
                <c:pt idx="0" formatCode="0%">
                  <c:v>0.13636363636363635</c:v>
                </c:pt>
                <c:pt idx="2" formatCode="0%">
                  <c:v>0.12345679012345678</c:v>
                </c:pt>
                <c:pt idx="3" formatCode="0%">
                  <c:v>0.2857142857142857</c:v>
                </c:pt>
              </c:numCache>
            </c:numRef>
          </c:val>
          <c:extLst>
            <c:ext xmlns:c16="http://schemas.microsoft.com/office/drawing/2014/chart" uri="{C3380CC4-5D6E-409C-BE32-E72D297353CC}">
              <c16:uniqueId val="{00000000-8E62-432F-BAE6-2BC76975F293}"/>
            </c:ext>
          </c:extLst>
        </c:ser>
        <c:ser>
          <c:idx val="1"/>
          <c:order val="1"/>
          <c:tx>
            <c:strRef>
              <c:f>'Figuren RGI Tilburg (NIEUW)'!$C$544</c:f>
              <c:strCache>
                <c:ptCount val="1"/>
                <c:pt idx="0">
                  <c:v>Mee eens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(NIEUW)'!$A$545:$A$548</c:f>
              <c:strCache>
                <c:ptCount val="4"/>
                <c:pt idx="0">
                  <c:v>Totaal</c:v>
                </c:pt>
                <c:pt idx="2">
                  <c:v>De Toegang</c:v>
                </c:pt>
                <c:pt idx="3">
                  <c:v>Een gecertificeerde instelling</c:v>
                </c:pt>
              </c:strCache>
            </c:strRef>
          </c:cat>
          <c:val>
            <c:numRef>
              <c:f>'Figuren RGI Tilburg (NIEUW)'!$C$545:$C$548</c:f>
              <c:numCache>
                <c:formatCode>General</c:formatCode>
                <c:ptCount val="4"/>
                <c:pt idx="0" formatCode="0%">
                  <c:v>0.38636363636363635</c:v>
                </c:pt>
                <c:pt idx="2" formatCode="0%">
                  <c:v>0.40740740740740738</c:v>
                </c:pt>
                <c:pt idx="3" formatCode="0%">
                  <c:v>0.14285714285714285</c:v>
                </c:pt>
              </c:numCache>
            </c:numRef>
          </c:val>
          <c:extLst>
            <c:ext xmlns:c16="http://schemas.microsoft.com/office/drawing/2014/chart" uri="{C3380CC4-5D6E-409C-BE32-E72D297353CC}">
              <c16:uniqueId val="{00000001-8E62-432F-BAE6-2BC76975F293}"/>
            </c:ext>
          </c:extLst>
        </c:ser>
        <c:ser>
          <c:idx val="2"/>
          <c:order val="2"/>
          <c:tx>
            <c:strRef>
              <c:f>'Figuren RGI Tilburg (NIEUW)'!$D$544</c:f>
              <c:strCache>
                <c:ptCount val="1"/>
                <c:pt idx="0">
                  <c:v>Neutraal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(NIEUW)'!$A$545:$A$548</c:f>
              <c:strCache>
                <c:ptCount val="4"/>
                <c:pt idx="0">
                  <c:v>Totaal</c:v>
                </c:pt>
                <c:pt idx="2">
                  <c:v>De Toegang</c:v>
                </c:pt>
                <c:pt idx="3">
                  <c:v>Een gecertificeerde instelling</c:v>
                </c:pt>
              </c:strCache>
            </c:strRef>
          </c:cat>
          <c:val>
            <c:numRef>
              <c:f>'Figuren RGI Tilburg (NIEUW)'!$D$545:$D$548</c:f>
              <c:numCache>
                <c:formatCode>General</c:formatCode>
                <c:ptCount val="4"/>
                <c:pt idx="0" formatCode="0%">
                  <c:v>0.39772727272727271</c:v>
                </c:pt>
                <c:pt idx="2" formatCode="0%">
                  <c:v>0.40740740740740738</c:v>
                </c:pt>
                <c:pt idx="3" formatCode="0%">
                  <c:v>0.2857142857142857</c:v>
                </c:pt>
              </c:numCache>
            </c:numRef>
          </c:val>
          <c:extLst>
            <c:ext xmlns:c16="http://schemas.microsoft.com/office/drawing/2014/chart" uri="{C3380CC4-5D6E-409C-BE32-E72D297353CC}">
              <c16:uniqueId val="{00000002-8E62-432F-BAE6-2BC76975F293}"/>
            </c:ext>
          </c:extLst>
        </c:ser>
        <c:ser>
          <c:idx val="3"/>
          <c:order val="3"/>
          <c:tx>
            <c:strRef>
              <c:f>'Figuren RGI Tilburg (NIEUW)'!$E$544</c:f>
              <c:strCache>
                <c:ptCount val="1"/>
                <c:pt idx="0">
                  <c:v>Mee oneens</c:v>
                </c:pt>
              </c:strCache>
            </c:strRef>
          </c:tx>
          <c:spPr>
            <a:solidFill>
              <a:srgbClr val="FFC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8E62-432F-BAE6-2BC76975F29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(NIEUW)'!$A$545:$A$548</c:f>
              <c:strCache>
                <c:ptCount val="4"/>
                <c:pt idx="0">
                  <c:v>Totaal</c:v>
                </c:pt>
                <c:pt idx="2">
                  <c:v>De Toegang</c:v>
                </c:pt>
                <c:pt idx="3">
                  <c:v>Een gecertificeerde instelling</c:v>
                </c:pt>
              </c:strCache>
            </c:strRef>
          </c:cat>
          <c:val>
            <c:numRef>
              <c:f>'Figuren RGI Tilburg (NIEUW)'!$E$545:$E$548</c:f>
              <c:numCache>
                <c:formatCode>General</c:formatCode>
                <c:ptCount val="4"/>
                <c:pt idx="0" formatCode="0%">
                  <c:v>3.4090909090909088E-2</c:v>
                </c:pt>
                <c:pt idx="2" formatCode="0%">
                  <c:v>3.7037037037037035E-2</c:v>
                </c:pt>
                <c:pt idx="3" formatCode="0%">
                  <c:v>0</c:v>
                </c:pt>
              </c:numCache>
            </c:numRef>
          </c:val>
          <c:extLst>
            <c:ext xmlns:c16="http://schemas.microsoft.com/office/drawing/2014/chart" uri="{C3380CC4-5D6E-409C-BE32-E72D297353CC}">
              <c16:uniqueId val="{00000004-8E62-432F-BAE6-2BC76975F293}"/>
            </c:ext>
          </c:extLst>
        </c:ser>
        <c:ser>
          <c:idx val="4"/>
          <c:order val="4"/>
          <c:tx>
            <c:strRef>
              <c:f>'Figuren RGI Tilburg (NIEUW)'!$F$544</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(NIEUW)'!$A$545:$A$548</c:f>
              <c:strCache>
                <c:ptCount val="4"/>
                <c:pt idx="0">
                  <c:v>Totaal</c:v>
                </c:pt>
                <c:pt idx="2">
                  <c:v>De Toegang</c:v>
                </c:pt>
                <c:pt idx="3">
                  <c:v>Een gecertificeerde instelling</c:v>
                </c:pt>
              </c:strCache>
            </c:strRef>
          </c:cat>
          <c:val>
            <c:numRef>
              <c:f>'Figuren RGI Tilburg (NIEUW)'!$F$545:$F$548</c:f>
              <c:numCache>
                <c:formatCode>General</c:formatCode>
                <c:ptCount val="4"/>
                <c:pt idx="0" formatCode="0%">
                  <c:v>4.5454545454545456E-2</c:v>
                </c:pt>
                <c:pt idx="2" formatCode="0%">
                  <c:v>2.4691358024691357E-2</c:v>
                </c:pt>
                <c:pt idx="3" formatCode="0%">
                  <c:v>0.2857142857142857</c:v>
                </c:pt>
              </c:numCache>
            </c:numRef>
          </c:val>
          <c:extLst>
            <c:ext xmlns:c16="http://schemas.microsoft.com/office/drawing/2014/chart" uri="{C3380CC4-5D6E-409C-BE32-E72D297353CC}">
              <c16:uniqueId val="{00000005-8E62-432F-BAE6-2BC76975F293}"/>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1083641975308642"/>
          <c:w val="1"/>
          <c:h val="0.110523969593742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b="0" i="0" u="none" strike="noStrike" baseline="0">
                <a:effectLst/>
              </a:rPr>
              <a:t>Door te werken volgens Resultaat Gericht Inkopen... heb ik beter contact met de aanbieders</a:t>
            </a:r>
            <a:r>
              <a:rPr lang="nl-NL" sz="900" b="0" i="0" u="none" strike="noStrike" baseline="0"/>
              <a:t> </a:t>
            </a:r>
            <a:endParaRPr lang="nl-NL" sz="400" baseline="0"/>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8735496010705852"/>
          <c:y val="4.8315742023027804E-2"/>
          <c:w val="0.6996132644428793"/>
          <c:h val="0.57452573528735473"/>
        </c:manualLayout>
      </c:layout>
      <c:barChart>
        <c:barDir val="bar"/>
        <c:grouping val="percentStacked"/>
        <c:varyColors val="0"/>
        <c:ser>
          <c:idx val="0"/>
          <c:order val="0"/>
          <c:tx>
            <c:strRef>
              <c:f>'Figuren RGI Tilburg (NIEUW)'!$B$551</c:f>
              <c:strCache>
                <c:ptCount val="1"/>
                <c:pt idx="0">
                  <c:v>Helemaal mee eens</c:v>
                </c:pt>
              </c:strCache>
            </c:strRef>
          </c:tx>
          <c:spPr>
            <a:solidFill>
              <a:srgbClr val="00B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2EC-4FF0-8EEB-6F6F0F119B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(NIEUW)'!$A$552:$A$555</c:f>
              <c:strCache>
                <c:ptCount val="4"/>
                <c:pt idx="0">
                  <c:v>Totaal</c:v>
                </c:pt>
                <c:pt idx="2">
                  <c:v>De Toegang</c:v>
                </c:pt>
                <c:pt idx="3">
                  <c:v>Een gecertificeerde instelling</c:v>
                </c:pt>
              </c:strCache>
            </c:strRef>
          </c:cat>
          <c:val>
            <c:numRef>
              <c:f>'Figuren RGI Tilburg (NIEUW)'!$B$552:$B$555</c:f>
              <c:numCache>
                <c:formatCode>General</c:formatCode>
                <c:ptCount val="4"/>
                <c:pt idx="0" formatCode="0%">
                  <c:v>3.4090909090909088E-2</c:v>
                </c:pt>
                <c:pt idx="2" formatCode="0%">
                  <c:v>3.7037037037037035E-2</c:v>
                </c:pt>
                <c:pt idx="3" formatCode="0%">
                  <c:v>0</c:v>
                </c:pt>
              </c:numCache>
            </c:numRef>
          </c:val>
          <c:extLst>
            <c:ext xmlns:c16="http://schemas.microsoft.com/office/drawing/2014/chart" uri="{C3380CC4-5D6E-409C-BE32-E72D297353CC}">
              <c16:uniqueId val="{00000001-E2EC-4FF0-8EEB-6F6F0F119B5A}"/>
            </c:ext>
          </c:extLst>
        </c:ser>
        <c:ser>
          <c:idx val="1"/>
          <c:order val="1"/>
          <c:tx>
            <c:strRef>
              <c:f>'Figuren RGI Tilburg (NIEUW)'!$C$551</c:f>
              <c:strCache>
                <c:ptCount val="1"/>
                <c:pt idx="0">
                  <c:v>Mee eens</c:v>
                </c:pt>
              </c:strCache>
            </c:strRef>
          </c:tx>
          <c:spPr>
            <a:solidFill>
              <a:srgbClr val="92D05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E2EC-4FF0-8EEB-6F6F0F119B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(NIEUW)'!$A$552:$A$555</c:f>
              <c:strCache>
                <c:ptCount val="4"/>
                <c:pt idx="0">
                  <c:v>Totaal</c:v>
                </c:pt>
                <c:pt idx="2">
                  <c:v>De Toegang</c:v>
                </c:pt>
                <c:pt idx="3">
                  <c:v>Een gecertificeerde instelling</c:v>
                </c:pt>
              </c:strCache>
            </c:strRef>
          </c:cat>
          <c:val>
            <c:numRef>
              <c:f>'Figuren RGI Tilburg (NIEUW)'!$C$552:$C$555</c:f>
              <c:numCache>
                <c:formatCode>General</c:formatCode>
                <c:ptCount val="4"/>
                <c:pt idx="0" formatCode="0%">
                  <c:v>0.14772727272727273</c:v>
                </c:pt>
                <c:pt idx="2" formatCode="0%">
                  <c:v>0.16049382716049382</c:v>
                </c:pt>
                <c:pt idx="3" formatCode="0%">
                  <c:v>0</c:v>
                </c:pt>
              </c:numCache>
            </c:numRef>
          </c:val>
          <c:extLst>
            <c:ext xmlns:c16="http://schemas.microsoft.com/office/drawing/2014/chart" uri="{C3380CC4-5D6E-409C-BE32-E72D297353CC}">
              <c16:uniqueId val="{00000003-E2EC-4FF0-8EEB-6F6F0F119B5A}"/>
            </c:ext>
          </c:extLst>
        </c:ser>
        <c:ser>
          <c:idx val="2"/>
          <c:order val="2"/>
          <c:tx>
            <c:strRef>
              <c:f>'Figuren RGI Tilburg (NIEUW)'!$D$551</c:f>
              <c:strCache>
                <c:ptCount val="1"/>
                <c:pt idx="0">
                  <c:v>Neutraal</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(NIEUW)'!$A$552:$A$555</c:f>
              <c:strCache>
                <c:ptCount val="4"/>
                <c:pt idx="0">
                  <c:v>Totaal</c:v>
                </c:pt>
                <c:pt idx="2">
                  <c:v>De Toegang</c:v>
                </c:pt>
                <c:pt idx="3">
                  <c:v>Een gecertificeerde instelling</c:v>
                </c:pt>
              </c:strCache>
            </c:strRef>
          </c:cat>
          <c:val>
            <c:numRef>
              <c:f>'Figuren RGI Tilburg (NIEUW)'!$D$552:$D$555</c:f>
              <c:numCache>
                <c:formatCode>General</c:formatCode>
                <c:ptCount val="4"/>
                <c:pt idx="0" formatCode="0%">
                  <c:v>0.46590909090909088</c:v>
                </c:pt>
                <c:pt idx="2" formatCode="0%">
                  <c:v>0.46913580246913578</c:v>
                </c:pt>
                <c:pt idx="3" formatCode="0%">
                  <c:v>0.42857142857142855</c:v>
                </c:pt>
              </c:numCache>
            </c:numRef>
          </c:val>
          <c:extLst>
            <c:ext xmlns:c16="http://schemas.microsoft.com/office/drawing/2014/chart" uri="{C3380CC4-5D6E-409C-BE32-E72D297353CC}">
              <c16:uniqueId val="{00000004-E2EC-4FF0-8EEB-6F6F0F119B5A}"/>
            </c:ext>
          </c:extLst>
        </c:ser>
        <c:ser>
          <c:idx val="3"/>
          <c:order val="3"/>
          <c:tx>
            <c:strRef>
              <c:f>'Figuren RGI Tilburg (NIEUW)'!$E$551</c:f>
              <c:strCache>
                <c:ptCount val="1"/>
                <c:pt idx="0">
                  <c:v>Mee oneens</c:v>
                </c:pt>
              </c:strCache>
            </c:strRef>
          </c:tx>
          <c:spPr>
            <a:solidFill>
              <a:srgbClr val="FFC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E2EC-4FF0-8EEB-6F6F0F119B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(NIEUW)'!$A$552:$A$555</c:f>
              <c:strCache>
                <c:ptCount val="4"/>
                <c:pt idx="0">
                  <c:v>Totaal</c:v>
                </c:pt>
                <c:pt idx="2">
                  <c:v>De Toegang</c:v>
                </c:pt>
                <c:pt idx="3">
                  <c:v>Een gecertificeerde instelling</c:v>
                </c:pt>
              </c:strCache>
            </c:strRef>
          </c:cat>
          <c:val>
            <c:numRef>
              <c:f>'Figuren RGI Tilburg (NIEUW)'!$E$552:$E$555</c:f>
              <c:numCache>
                <c:formatCode>General</c:formatCode>
                <c:ptCount val="4"/>
                <c:pt idx="0" formatCode="0%">
                  <c:v>0.23863636363636365</c:v>
                </c:pt>
                <c:pt idx="2" formatCode="0%">
                  <c:v>0.25925925925925924</c:v>
                </c:pt>
                <c:pt idx="3" formatCode="0%">
                  <c:v>0</c:v>
                </c:pt>
              </c:numCache>
            </c:numRef>
          </c:val>
          <c:extLst>
            <c:ext xmlns:c16="http://schemas.microsoft.com/office/drawing/2014/chart" uri="{C3380CC4-5D6E-409C-BE32-E72D297353CC}">
              <c16:uniqueId val="{00000006-E2EC-4FF0-8EEB-6F6F0F119B5A}"/>
            </c:ext>
          </c:extLst>
        </c:ser>
        <c:ser>
          <c:idx val="4"/>
          <c:order val="4"/>
          <c:tx>
            <c:strRef>
              <c:f>'Figuren RGI Tilburg (NIEUW)'!$F$551</c:f>
              <c:strCache>
                <c:ptCount val="1"/>
                <c:pt idx="0">
                  <c:v>Helemaal mee oneens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(NIEUW)'!$A$552:$A$555</c:f>
              <c:strCache>
                <c:ptCount val="4"/>
                <c:pt idx="0">
                  <c:v>Totaal</c:v>
                </c:pt>
                <c:pt idx="2">
                  <c:v>De Toegang</c:v>
                </c:pt>
                <c:pt idx="3">
                  <c:v>Een gecertificeerde instelling</c:v>
                </c:pt>
              </c:strCache>
            </c:strRef>
          </c:cat>
          <c:val>
            <c:numRef>
              <c:f>'Figuren RGI Tilburg (NIEUW)'!$F$552:$F$555</c:f>
              <c:numCache>
                <c:formatCode>General</c:formatCode>
                <c:ptCount val="4"/>
                <c:pt idx="0" formatCode="0%">
                  <c:v>0.11363636363636363</c:v>
                </c:pt>
                <c:pt idx="2" formatCode="0%">
                  <c:v>7.407407407407407E-2</c:v>
                </c:pt>
                <c:pt idx="3" formatCode="0%">
                  <c:v>0.5714285714285714</c:v>
                </c:pt>
              </c:numCache>
            </c:numRef>
          </c:val>
          <c:extLst>
            <c:ext xmlns:c16="http://schemas.microsoft.com/office/drawing/2014/chart" uri="{C3380CC4-5D6E-409C-BE32-E72D297353CC}">
              <c16:uniqueId val="{00000007-E2EC-4FF0-8EEB-6F6F0F119B5A}"/>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0731065741284072"/>
          <c:w val="1"/>
          <c:h val="0.1105239695937422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Wat vindt u de 3 belangrijkste </a:t>
            </a:r>
            <a:r>
              <a:rPr lang="nl-NL" sz="900" u="sng"/>
              <a:t>voordelen</a:t>
            </a:r>
            <a:r>
              <a:rPr lang="nl-NL" sz="900"/>
              <a:t> van werken volgens Resultaat Gericht Inkopen? </a:t>
            </a:r>
          </a:p>
        </c:rich>
      </c:tx>
      <c:layout>
        <c:manualLayout>
          <c:xMode val="edge"/>
          <c:yMode val="edge"/>
          <c:x val="8.0555742828386924E-4"/>
          <c:y val="0.9683726684387784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3491848414949509"/>
          <c:y val="1.7488049103579924E-2"/>
          <c:w val="0.39604467386633418"/>
          <c:h val="0.90994577091699558"/>
        </c:manualLayout>
      </c:layout>
      <c:barChart>
        <c:barDir val="bar"/>
        <c:grouping val="clustered"/>
        <c:varyColors val="0"/>
        <c:ser>
          <c:idx val="0"/>
          <c:order val="0"/>
          <c:tx>
            <c:strRef>
              <c:f>'Figuren RGI Tilburg (NIEUW)'!$A$579</c:f>
              <c:strCache>
                <c:ptCount val="1"/>
                <c:pt idx="0">
                  <c:v>Door een arrangement is er meer ruimte voor de professional, je bent niet gebonden aan een strikt aantal uren</c:v>
                </c:pt>
              </c:strCache>
            </c:strRef>
          </c:tx>
          <c:spPr>
            <a:solidFill>
              <a:srgbClr val="0C33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(NIEUW)'!$B$578:$F$578</c:f>
              <c:strCache>
                <c:ptCount val="5"/>
                <c:pt idx="0">
                  <c:v>Totaal</c:v>
                </c:pt>
                <c:pt idx="2">
                  <c:v>De Toegang</c:v>
                </c:pt>
                <c:pt idx="3">
                  <c:v>Een gecertificeerde instelling</c:v>
                </c:pt>
                <c:pt idx="4">
                  <c:v>Een aanbieder van hulpverlening</c:v>
                </c:pt>
              </c:strCache>
            </c:strRef>
          </c:cat>
          <c:val>
            <c:numRef>
              <c:f>'Figuren RGI Tilburg (NIEUW)'!$B$579:$F$579</c:f>
              <c:numCache>
                <c:formatCode>General</c:formatCode>
                <c:ptCount val="5"/>
                <c:pt idx="0" formatCode="0%">
                  <c:v>0.52941176470588236</c:v>
                </c:pt>
                <c:pt idx="2" formatCode="0%">
                  <c:v>0.57692307692307687</c:v>
                </c:pt>
                <c:pt idx="3" formatCode="0%">
                  <c:v>0</c:v>
                </c:pt>
                <c:pt idx="4" formatCode="0%">
                  <c:v>0.52941176470588236</c:v>
                </c:pt>
              </c:numCache>
            </c:numRef>
          </c:val>
          <c:extLst>
            <c:ext xmlns:c16="http://schemas.microsoft.com/office/drawing/2014/chart" uri="{C3380CC4-5D6E-409C-BE32-E72D297353CC}">
              <c16:uniqueId val="{00000000-526D-4507-BE11-9EC6EB523F44}"/>
            </c:ext>
          </c:extLst>
        </c:ser>
        <c:ser>
          <c:idx val="1"/>
          <c:order val="1"/>
          <c:tx>
            <c:strRef>
              <c:f>'Figuren RGI Tilburg (NIEUW)'!$A$580</c:f>
              <c:strCache>
                <c:ptCount val="1"/>
                <c:pt idx="0">
                  <c:v>Je kunt de hulpverlening met RGI ook op een alternatieve manier organiseren of laten organiseren</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(NIEUW)'!$B$578:$F$578</c:f>
              <c:strCache>
                <c:ptCount val="5"/>
                <c:pt idx="0">
                  <c:v>Totaal</c:v>
                </c:pt>
                <c:pt idx="2">
                  <c:v>De Toegang</c:v>
                </c:pt>
                <c:pt idx="3">
                  <c:v>Een gecertificeerde instelling</c:v>
                </c:pt>
                <c:pt idx="4">
                  <c:v>Een aanbieder van hulpverlening</c:v>
                </c:pt>
              </c:strCache>
            </c:strRef>
          </c:cat>
          <c:val>
            <c:numRef>
              <c:f>'Figuren RGI Tilburg (NIEUW)'!$B$580:$F$580</c:f>
              <c:numCache>
                <c:formatCode>General</c:formatCode>
                <c:ptCount val="5"/>
                <c:pt idx="0" formatCode="0%">
                  <c:v>0.34803921568627449</c:v>
                </c:pt>
                <c:pt idx="2" formatCode="0%">
                  <c:v>0.33333333333333326</c:v>
                </c:pt>
                <c:pt idx="3" formatCode="0%">
                  <c:v>0</c:v>
                </c:pt>
                <c:pt idx="4" formatCode="0%">
                  <c:v>0.37815126050420167</c:v>
                </c:pt>
              </c:numCache>
            </c:numRef>
          </c:val>
          <c:extLst>
            <c:ext xmlns:c16="http://schemas.microsoft.com/office/drawing/2014/chart" uri="{C3380CC4-5D6E-409C-BE32-E72D297353CC}">
              <c16:uniqueId val="{00000001-526D-4507-BE11-9EC6EB523F44}"/>
            </c:ext>
          </c:extLst>
        </c:ser>
        <c:ser>
          <c:idx val="2"/>
          <c:order val="2"/>
          <c:tx>
            <c:strRef>
              <c:f>'Figuren RGI Tilburg (NIEUW)'!$A$581</c:f>
              <c:strCache>
                <c:ptCount val="1"/>
                <c:pt idx="0">
                  <c:v>Het gezin is méér in de lead</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(NIEUW)'!$B$578:$F$578</c:f>
              <c:strCache>
                <c:ptCount val="5"/>
                <c:pt idx="0">
                  <c:v>Totaal</c:v>
                </c:pt>
                <c:pt idx="2">
                  <c:v>De Toegang</c:v>
                </c:pt>
                <c:pt idx="3">
                  <c:v>Een gecertificeerde instelling</c:v>
                </c:pt>
                <c:pt idx="4">
                  <c:v>Een aanbieder van hulpverlening</c:v>
                </c:pt>
              </c:strCache>
            </c:strRef>
          </c:cat>
          <c:val>
            <c:numRef>
              <c:f>'Figuren RGI Tilburg (NIEUW)'!$B$581:$F$581</c:f>
              <c:numCache>
                <c:formatCode>General</c:formatCode>
                <c:ptCount val="5"/>
                <c:pt idx="0" formatCode="0%">
                  <c:v>0.25980392156862747</c:v>
                </c:pt>
                <c:pt idx="2" formatCode="0%">
                  <c:v>0.23076923076923075</c:v>
                </c:pt>
                <c:pt idx="3" formatCode="0%">
                  <c:v>0.14285714285714285</c:v>
                </c:pt>
                <c:pt idx="4" formatCode="0%">
                  <c:v>0.2857142857142857</c:v>
                </c:pt>
              </c:numCache>
            </c:numRef>
          </c:val>
          <c:extLst>
            <c:ext xmlns:c16="http://schemas.microsoft.com/office/drawing/2014/chart" uri="{C3380CC4-5D6E-409C-BE32-E72D297353CC}">
              <c16:uniqueId val="{00000002-526D-4507-BE11-9EC6EB523F44}"/>
            </c:ext>
          </c:extLst>
        </c:ser>
        <c:ser>
          <c:idx val="3"/>
          <c:order val="3"/>
          <c:tx>
            <c:strRef>
              <c:f>'Figuren RGI Tilburg (NIEUW)'!$A$582</c:f>
              <c:strCache>
                <c:ptCount val="1"/>
                <c:pt idx="0">
                  <c:v>Het gezin werkt nu op meerdere punten tegelijk aan hun problematiek</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(NIEUW)'!$B$578:$F$578</c:f>
              <c:strCache>
                <c:ptCount val="5"/>
                <c:pt idx="0">
                  <c:v>Totaal</c:v>
                </c:pt>
                <c:pt idx="2">
                  <c:v>De Toegang</c:v>
                </c:pt>
                <c:pt idx="3">
                  <c:v>Een gecertificeerde instelling</c:v>
                </c:pt>
                <c:pt idx="4">
                  <c:v>Een aanbieder van hulpverlening</c:v>
                </c:pt>
              </c:strCache>
            </c:strRef>
          </c:cat>
          <c:val>
            <c:numRef>
              <c:f>'Figuren RGI Tilburg (NIEUW)'!$B$582:$F$582</c:f>
              <c:numCache>
                <c:formatCode>General</c:formatCode>
                <c:ptCount val="5"/>
                <c:pt idx="0" formatCode="0%">
                  <c:v>0.39705882352941174</c:v>
                </c:pt>
                <c:pt idx="2" formatCode="0%">
                  <c:v>0.42307692307692307</c:v>
                </c:pt>
                <c:pt idx="3" formatCode="0%">
                  <c:v>0.42857142857142855</c:v>
                </c:pt>
                <c:pt idx="4" formatCode="0%">
                  <c:v>0.37815126050420167</c:v>
                </c:pt>
              </c:numCache>
            </c:numRef>
          </c:val>
          <c:extLst>
            <c:ext xmlns:c16="http://schemas.microsoft.com/office/drawing/2014/chart" uri="{C3380CC4-5D6E-409C-BE32-E72D297353CC}">
              <c16:uniqueId val="{00000003-526D-4507-BE11-9EC6EB523F44}"/>
            </c:ext>
          </c:extLst>
        </c:ser>
        <c:ser>
          <c:idx val="4"/>
          <c:order val="4"/>
          <c:tx>
            <c:strRef>
              <c:f>'Figuren RGI Tilburg (NIEUW)'!$A$583</c:f>
              <c:strCache>
                <c:ptCount val="1"/>
                <c:pt idx="0">
                  <c:v>Er is meer ruimte voor andere aanbieders dan de traditionele aanbieders</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(NIEUW)'!$B$578:$F$578</c:f>
              <c:strCache>
                <c:ptCount val="5"/>
                <c:pt idx="0">
                  <c:v>Totaal</c:v>
                </c:pt>
                <c:pt idx="2">
                  <c:v>De Toegang</c:v>
                </c:pt>
                <c:pt idx="3">
                  <c:v>Een gecertificeerde instelling</c:v>
                </c:pt>
                <c:pt idx="4">
                  <c:v>Een aanbieder van hulpverlening</c:v>
                </c:pt>
              </c:strCache>
            </c:strRef>
          </c:cat>
          <c:val>
            <c:numRef>
              <c:f>'Figuren RGI Tilburg (NIEUW)'!$B$583:$F$583</c:f>
              <c:numCache>
                <c:formatCode>General</c:formatCode>
                <c:ptCount val="5"/>
                <c:pt idx="0" formatCode="0%">
                  <c:v>0.2107843137254902</c:v>
                </c:pt>
                <c:pt idx="2" formatCode="0%">
                  <c:v>0.24358974358974358</c:v>
                </c:pt>
                <c:pt idx="3" formatCode="0%">
                  <c:v>0.2857142857142857</c:v>
                </c:pt>
                <c:pt idx="4" formatCode="0%">
                  <c:v>0.18487394957983194</c:v>
                </c:pt>
              </c:numCache>
            </c:numRef>
          </c:val>
          <c:extLst>
            <c:ext xmlns:c16="http://schemas.microsoft.com/office/drawing/2014/chart" uri="{C3380CC4-5D6E-409C-BE32-E72D297353CC}">
              <c16:uniqueId val="{00000004-526D-4507-BE11-9EC6EB523F44}"/>
            </c:ext>
          </c:extLst>
        </c:ser>
        <c:ser>
          <c:idx val="5"/>
          <c:order val="5"/>
          <c:tx>
            <c:strRef>
              <c:f>'Figuren RGI Tilburg (NIEUW)'!$A$584</c:f>
              <c:strCache>
                <c:ptCount val="1"/>
                <c:pt idx="0">
                  <c:v>Er is meer ruimte voor een innovatieve aanpak van problemen</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(NIEUW)'!$B$578:$F$578</c:f>
              <c:strCache>
                <c:ptCount val="5"/>
                <c:pt idx="0">
                  <c:v>Totaal</c:v>
                </c:pt>
                <c:pt idx="2">
                  <c:v>De Toegang</c:v>
                </c:pt>
                <c:pt idx="3">
                  <c:v>Een gecertificeerde instelling</c:v>
                </c:pt>
                <c:pt idx="4">
                  <c:v>Een aanbieder van hulpverlening</c:v>
                </c:pt>
              </c:strCache>
            </c:strRef>
          </c:cat>
          <c:val>
            <c:numRef>
              <c:f>'Figuren RGI Tilburg (NIEUW)'!$B$584:$F$584</c:f>
              <c:numCache>
                <c:formatCode>General</c:formatCode>
                <c:ptCount val="5"/>
                <c:pt idx="0" formatCode="0%">
                  <c:v>0.39215686274509809</c:v>
                </c:pt>
                <c:pt idx="2" formatCode="0%">
                  <c:v>0.34615384615384615</c:v>
                </c:pt>
                <c:pt idx="3" formatCode="0%">
                  <c:v>0.14285714285714285</c:v>
                </c:pt>
                <c:pt idx="4" formatCode="0%">
                  <c:v>0.43697478991596639</c:v>
                </c:pt>
              </c:numCache>
            </c:numRef>
          </c:val>
          <c:extLst>
            <c:ext xmlns:c16="http://schemas.microsoft.com/office/drawing/2014/chart" uri="{C3380CC4-5D6E-409C-BE32-E72D297353CC}">
              <c16:uniqueId val="{00000005-526D-4507-BE11-9EC6EB523F44}"/>
            </c:ext>
          </c:extLst>
        </c:ser>
        <c:ser>
          <c:idx val="6"/>
          <c:order val="6"/>
          <c:tx>
            <c:strRef>
              <c:f>'Figuren RGI Tilburg (NIEUW)'!$A$585</c:f>
              <c:strCache>
                <c:ptCount val="1"/>
                <c:pt idx="0">
                  <c:v>Anders, namelijk: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(NIEUW)'!$B$578:$F$578</c:f>
              <c:strCache>
                <c:ptCount val="5"/>
                <c:pt idx="0">
                  <c:v>Totaal</c:v>
                </c:pt>
                <c:pt idx="2">
                  <c:v>De Toegang</c:v>
                </c:pt>
                <c:pt idx="3">
                  <c:v>Een gecertificeerde instelling</c:v>
                </c:pt>
                <c:pt idx="4">
                  <c:v>Een aanbieder van hulpverlening</c:v>
                </c:pt>
              </c:strCache>
            </c:strRef>
          </c:cat>
          <c:val>
            <c:numRef>
              <c:f>'Figuren RGI Tilburg (NIEUW)'!$B$585:$F$585</c:f>
              <c:numCache>
                <c:formatCode>General</c:formatCode>
                <c:ptCount val="5"/>
                <c:pt idx="0" formatCode="0%">
                  <c:v>0.30392156862745101</c:v>
                </c:pt>
                <c:pt idx="2" formatCode="0%">
                  <c:v>0.29487179487179482</c:v>
                </c:pt>
                <c:pt idx="3" formatCode="0%">
                  <c:v>0.8571428571428571</c:v>
                </c:pt>
                <c:pt idx="4" formatCode="0%">
                  <c:v>0.27731092436974791</c:v>
                </c:pt>
              </c:numCache>
            </c:numRef>
          </c:val>
          <c:extLst>
            <c:ext xmlns:c16="http://schemas.microsoft.com/office/drawing/2014/chart" uri="{C3380CC4-5D6E-409C-BE32-E72D297353CC}">
              <c16:uniqueId val="{00000006-526D-4507-BE11-9EC6EB523F44}"/>
            </c:ext>
          </c:extLst>
        </c:ser>
        <c:dLbls>
          <c:showLegendKey val="0"/>
          <c:showVal val="0"/>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58234303135216026"/>
          <c:y val="0.11129762891195789"/>
          <c:w val="0.39809620026901277"/>
          <c:h val="0.743153287535499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Wat vindt u de 3 belangrijkste </a:t>
            </a:r>
            <a:r>
              <a:rPr lang="nl-NL" sz="900" u="sng"/>
              <a:t>nadelen</a:t>
            </a:r>
            <a:r>
              <a:rPr lang="nl-NL" sz="900"/>
              <a:t> van werken volgens Resultaat Gericht Inkopen? </a:t>
            </a:r>
          </a:p>
        </c:rich>
      </c:tx>
      <c:layout>
        <c:manualLayout>
          <c:xMode val="edge"/>
          <c:yMode val="edge"/>
          <c:x val="8.0555742828386924E-4"/>
          <c:y val="0.9683726684387784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261713595004666"/>
          <c:y val="1.7488049103579924E-2"/>
          <c:w val="0.39535580999195169"/>
          <c:h val="0.90779381575183127"/>
        </c:manualLayout>
      </c:layout>
      <c:barChart>
        <c:barDir val="bar"/>
        <c:grouping val="clustered"/>
        <c:varyColors val="0"/>
        <c:ser>
          <c:idx val="0"/>
          <c:order val="0"/>
          <c:tx>
            <c:strRef>
              <c:f>'Figuren RGI Tilburg (NIEUW)'!$A$608</c:f>
              <c:strCache>
                <c:ptCount val="1"/>
                <c:pt idx="0">
                  <c:v>Er zijn nu hoofd- en onderaanbieders; dat is veel lastiger om afspraken te maken en samen te werken</c:v>
                </c:pt>
              </c:strCache>
            </c:strRef>
          </c:tx>
          <c:spPr>
            <a:solidFill>
              <a:srgbClr val="0C33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(NIEUW)'!$B$607:$F$607</c:f>
              <c:strCache>
                <c:ptCount val="5"/>
                <c:pt idx="0">
                  <c:v>Totaal</c:v>
                </c:pt>
                <c:pt idx="2">
                  <c:v>De Toegang</c:v>
                </c:pt>
                <c:pt idx="3">
                  <c:v>Een gecertificeerde instelling</c:v>
                </c:pt>
                <c:pt idx="4">
                  <c:v>Een aanbieder van hulpverlening</c:v>
                </c:pt>
              </c:strCache>
            </c:strRef>
          </c:cat>
          <c:val>
            <c:numRef>
              <c:f>'Figuren RGI Tilburg (NIEUW)'!$B$608:$F$608</c:f>
              <c:numCache>
                <c:formatCode>General</c:formatCode>
                <c:ptCount val="5"/>
                <c:pt idx="0" formatCode="0%">
                  <c:v>0.59154929577464788</c:v>
                </c:pt>
                <c:pt idx="2" formatCode="0%">
                  <c:v>0.70886075949367078</c:v>
                </c:pt>
                <c:pt idx="3" formatCode="0%">
                  <c:v>0.7142857142857143</c:v>
                </c:pt>
                <c:pt idx="4" formatCode="0%">
                  <c:v>0.51181102362204722</c:v>
                </c:pt>
              </c:numCache>
            </c:numRef>
          </c:val>
          <c:extLst>
            <c:ext xmlns:c16="http://schemas.microsoft.com/office/drawing/2014/chart" uri="{C3380CC4-5D6E-409C-BE32-E72D297353CC}">
              <c16:uniqueId val="{00000000-DBB6-4430-89F6-6B656EA1615B}"/>
            </c:ext>
          </c:extLst>
        </c:ser>
        <c:ser>
          <c:idx val="1"/>
          <c:order val="1"/>
          <c:tx>
            <c:strRef>
              <c:f>'Figuren RGI Tilburg (NIEUW)'!$A$609</c:f>
              <c:strCache>
                <c:ptCount val="1"/>
                <c:pt idx="0">
                  <c:v>Je bent verantwoordelijk voor je onderaanbieders, terwijl dat eigenlijk niet mogelijk is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(NIEUW)'!$B$607:$F$607</c:f>
              <c:strCache>
                <c:ptCount val="5"/>
                <c:pt idx="0">
                  <c:v>Totaal</c:v>
                </c:pt>
                <c:pt idx="2">
                  <c:v>De Toegang</c:v>
                </c:pt>
                <c:pt idx="3">
                  <c:v>Een gecertificeerde instelling</c:v>
                </c:pt>
                <c:pt idx="4">
                  <c:v>Een aanbieder van hulpverlening</c:v>
                </c:pt>
              </c:strCache>
            </c:strRef>
          </c:cat>
          <c:val>
            <c:numRef>
              <c:f>'Figuren RGI Tilburg (NIEUW)'!$B$609:$F$609</c:f>
              <c:numCache>
                <c:formatCode>General</c:formatCode>
                <c:ptCount val="5"/>
                <c:pt idx="0" formatCode="0%">
                  <c:v>0.49295774647887325</c:v>
                </c:pt>
                <c:pt idx="2" formatCode="0%">
                  <c:v>0.24050632911392406</c:v>
                </c:pt>
                <c:pt idx="3" formatCode="0%">
                  <c:v>0</c:v>
                </c:pt>
                <c:pt idx="4" formatCode="0%">
                  <c:v>0.67716535433070879</c:v>
                </c:pt>
              </c:numCache>
            </c:numRef>
          </c:val>
          <c:extLst>
            <c:ext xmlns:c16="http://schemas.microsoft.com/office/drawing/2014/chart" uri="{C3380CC4-5D6E-409C-BE32-E72D297353CC}">
              <c16:uniqueId val="{00000001-DBB6-4430-89F6-6B656EA1615B}"/>
            </c:ext>
          </c:extLst>
        </c:ser>
        <c:ser>
          <c:idx val="2"/>
          <c:order val="2"/>
          <c:tx>
            <c:strRef>
              <c:f>'Figuren RGI Tilburg (NIEUW)'!$A$610</c:f>
              <c:strCache>
                <c:ptCount val="1"/>
                <c:pt idx="0">
                  <c:v>Je moet je als onderaanbieder erg richten naar de hoofdaanbieder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(NIEUW)'!$B$607:$F$607</c:f>
              <c:strCache>
                <c:ptCount val="5"/>
                <c:pt idx="0">
                  <c:v>Totaal</c:v>
                </c:pt>
                <c:pt idx="2">
                  <c:v>De Toegang</c:v>
                </c:pt>
                <c:pt idx="3">
                  <c:v>Een gecertificeerde instelling</c:v>
                </c:pt>
                <c:pt idx="4">
                  <c:v>Een aanbieder van hulpverlening</c:v>
                </c:pt>
              </c:strCache>
            </c:strRef>
          </c:cat>
          <c:val>
            <c:numRef>
              <c:f>'Figuren RGI Tilburg (NIEUW)'!$B$610:$F$610</c:f>
              <c:numCache>
                <c:formatCode>General</c:formatCode>
                <c:ptCount val="5"/>
                <c:pt idx="0" formatCode="0%">
                  <c:v>0.10328638497652581</c:v>
                </c:pt>
                <c:pt idx="2" formatCode="0%">
                  <c:v>0.10126582278481014</c:v>
                </c:pt>
                <c:pt idx="3" formatCode="0%">
                  <c:v>0</c:v>
                </c:pt>
                <c:pt idx="4" formatCode="0%">
                  <c:v>0.11023622047244094</c:v>
                </c:pt>
              </c:numCache>
            </c:numRef>
          </c:val>
          <c:extLst>
            <c:ext xmlns:c16="http://schemas.microsoft.com/office/drawing/2014/chart" uri="{C3380CC4-5D6E-409C-BE32-E72D297353CC}">
              <c16:uniqueId val="{00000002-DBB6-4430-89F6-6B656EA1615B}"/>
            </c:ext>
          </c:extLst>
        </c:ser>
        <c:ser>
          <c:idx val="3"/>
          <c:order val="3"/>
          <c:tx>
            <c:strRef>
              <c:f>'Figuren RGI Tilburg (NIEUW)'!$A$611</c:f>
              <c:strCache>
                <c:ptCount val="1"/>
                <c:pt idx="0">
                  <c:v>Het gezin heeft niks meer in te brengen</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(NIEUW)'!$B$607:$F$607</c:f>
              <c:strCache>
                <c:ptCount val="5"/>
                <c:pt idx="0">
                  <c:v>Totaal</c:v>
                </c:pt>
                <c:pt idx="2">
                  <c:v>De Toegang</c:v>
                </c:pt>
                <c:pt idx="3">
                  <c:v>Een gecertificeerde instelling</c:v>
                </c:pt>
                <c:pt idx="4">
                  <c:v>Een aanbieder van hulpverlening</c:v>
                </c:pt>
              </c:strCache>
            </c:strRef>
          </c:cat>
          <c:val>
            <c:numRef>
              <c:f>'Figuren RGI Tilburg (NIEUW)'!$B$611:$F$611</c:f>
              <c:numCache>
                <c:formatCode>General</c:formatCode>
                <c:ptCount val="5"/>
                <c:pt idx="0" formatCode="0%">
                  <c:v>2.8169014084507046E-2</c:v>
                </c:pt>
                <c:pt idx="2" formatCode="0%">
                  <c:v>3.7974683544303799E-2</c:v>
                </c:pt>
                <c:pt idx="3" formatCode="0%">
                  <c:v>0.2857142857142857</c:v>
                </c:pt>
                <c:pt idx="4" formatCode="0%">
                  <c:v>7.874015748031496E-3</c:v>
                </c:pt>
              </c:numCache>
            </c:numRef>
          </c:val>
          <c:extLst>
            <c:ext xmlns:c16="http://schemas.microsoft.com/office/drawing/2014/chart" uri="{C3380CC4-5D6E-409C-BE32-E72D297353CC}">
              <c16:uniqueId val="{00000003-DBB6-4430-89F6-6B656EA1615B}"/>
            </c:ext>
          </c:extLst>
        </c:ser>
        <c:ser>
          <c:idx val="4"/>
          <c:order val="4"/>
          <c:tx>
            <c:strRef>
              <c:f>'Figuren RGI Tilburg (NIEUW)'!$A$612</c:f>
              <c:strCache>
                <c:ptCount val="1"/>
                <c:pt idx="0">
                  <c:v>Het is veel meer werk</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(NIEUW)'!$B$607:$F$607</c:f>
              <c:strCache>
                <c:ptCount val="5"/>
                <c:pt idx="0">
                  <c:v>Totaal</c:v>
                </c:pt>
                <c:pt idx="2">
                  <c:v>De Toegang</c:v>
                </c:pt>
                <c:pt idx="3">
                  <c:v>Een gecertificeerde instelling</c:v>
                </c:pt>
                <c:pt idx="4">
                  <c:v>Een aanbieder van hulpverlening</c:v>
                </c:pt>
              </c:strCache>
            </c:strRef>
          </c:cat>
          <c:val>
            <c:numRef>
              <c:f>'Figuren RGI Tilburg (NIEUW)'!$B$612:$F$612</c:f>
              <c:numCache>
                <c:formatCode>General</c:formatCode>
                <c:ptCount val="5"/>
                <c:pt idx="0" formatCode="0%">
                  <c:v>0.44131455399061031</c:v>
                </c:pt>
                <c:pt idx="2" formatCode="0%">
                  <c:v>0.53164556962025311</c:v>
                </c:pt>
                <c:pt idx="3" formatCode="0%">
                  <c:v>0.7142857142857143</c:v>
                </c:pt>
                <c:pt idx="4" formatCode="0%">
                  <c:v>0.37007874015748032</c:v>
                </c:pt>
              </c:numCache>
            </c:numRef>
          </c:val>
          <c:extLst>
            <c:ext xmlns:c16="http://schemas.microsoft.com/office/drawing/2014/chart" uri="{C3380CC4-5D6E-409C-BE32-E72D297353CC}">
              <c16:uniqueId val="{00000004-DBB6-4430-89F6-6B656EA1615B}"/>
            </c:ext>
          </c:extLst>
        </c:ser>
        <c:ser>
          <c:idx val="5"/>
          <c:order val="5"/>
          <c:tx>
            <c:strRef>
              <c:f>'Figuren RGI Tilburg (NIEUW)'!$A$613</c:f>
              <c:strCache>
                <c:ptCount val="1"/>
                <c:pt idx="0">
                  <c:v>Er is veel meer administratieve last</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(NIEUW)'!$B$607:$F$607</c:f>
              <c:strCache>
                <c:ptCount val="5"/>
                <c:pt idx="0">
                  <c:v>Totaal</c:v>
                </c:pt>
                <c:pt idx="2">
                  <c:v>De Toegang</c:v>
                </c:pt>
                <c:pt idx="3">
                  <c:v>Een gecertificeerde instelling</c:v>
                </c:pt>
                <c:pt idx="4">
                  <c:v>Een aanbieder van hulpverlening</c:v>
                </c:pt>
              </c:strCache>
            </c:strRef>
          </c:cat>
          <c:val>
            <c:numRef>
              <c:f>'Figuren RGI Tilburg (NIEUW)'!$B$613:$F$613</c:f>
              <c:numCache>
                <c:formatCode>General</c:formatCode>
                <c:ptCount val="5"/>
                <c:pt idx="0" formatCode="0%">
                  <c:v>0.71830985915492962</c:v>
                </c:pt>
                <c:pt idx="2" formatCode="0%">
                  <c:v>0.69620253164556967</c:v>
                </c:pt>
                <c:pt idx="3" formatCode="0%">
                  <c:v>0.5714285714285714</c:v>
                </c:pt>
                <c:pt idx="4" formatCode="0%">
                  <c:v>0.74015748031496065</c:v>
                </c:pt>
              </c:numCache>
            </c:numRef>
          </c:val>
          <c:extLst>
            <c:ext xmlns:c16="http://schemas.microsoft.com/office/drawing/2014/chart" uri="{C3380CC4-5D6E-409C-BE32-E72D297353CC}">
              <c16:uniqueId val="{00000005-DBB6-4430-89F6-6B656EA1615B}"/>
            </c:ext>
          </c:extLst>
        </c:ser>
        <c:ser>
          <c:idx val="6"/>
          <c:order val="6"/>
          <c:tx>
            <c:strRef>
              <c:f>'Figuren RGI Tilburg (NIEUW)'!$A$614</c:f>
              <c:strCache>
                <c:ptCount val="1"/>
                <c:pt idx="0">
                  <c:v>Anders, namelijk: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(NIEUW)'!$B$607:$F$607</c:f>
              <c:strCache>
                <c:ptCount val="5"/>
                <c:pt idx="0">
                  <c:v>Totaal</c:v>
                </c:pt>
                <c:pt idx="2">
                  <c:v>De Toegang</c:v>
                </c:pt>
                <c:pt idx="3">
                  <c:v>Een gecertificeerde instelling</c:v>
                </c:pt>
                <c:pt idx="4">
                  <c:v>Een aanbieder van hulpverlening</c:v>
                </c:pt>
              </c:strCache>
            </c:strRef>
          </c:cat>
          <c:val>
            <c:numRef>
              <c:f>'Figuren RGI Tilburg (NIEUW)'!$B$614:$F$614</c:f>
              <c:numCache>
                <c:formatCode>General</c:formatCode>
                <c:ptCount val="5"/>
                <c:pt idx="0" formatCode="0%">
                  <c:v>0.32863849765258218</c:v>
                </c:pt>
                <c:pt idx="2" formatCode="0%">
                  <c:v>0.37974683544303794</c:v>
                </c:pt>
                <c:pt idx="3" formatCode="0%">
                  <c:v>0.42857142857142855</c:v>
                </c:pt>
                <c:pt idx="4" formatCode="0%">
                  <c:v>0.29133858267716534</c:v>
                </c:pt>
              </c:numCache>
            </c:numRef>
          </c:val>
          <c:extLst>
            <c:ext xmlns:c16="http://schemas.microsoft.com/office/drawing/2014/chart" uri="{C3380CC4-5D6E-409C-BE32-E72D297353CC}">
              <c16:uniqueId val="{00000006-DBB6-4430-89F6-6B656EA1615B}"/>
            </c:ext>
          </c:extLst>
        </c:ser>
        <c:dLbls>
          <c:showLegendKey val="0"/>
          <c:showVal val="0"/>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63646189871839953"/>
          <c:y val="3.7936004589794001E-2"/>
          <c:w val="0.33715159258803962"/>
          <c:h val="0.962063995410206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900"/>
              <a:t>Wie stelt het Integraal Plan van Aanpak (IPA) op?</a:t>
            </a:r>
          </a:p>
        </c:rich>
      </c:tx>
      <c:layout>
        <c:manualLayout>
          <c:xMode val="edge"/>
          <c:yMode val="edge"/>
          <c:x val="0"/>
          <c:y val="0.9642005429514114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7190157480314961"/>
          <c:y val="1.7488049103579924E-2"/>
          <c:w val="0.59754286964129488"/>
          <c:h val="0.7312201021894208"/>
        </c:manualLayout>
      </c:layout>
      <c:barChart>
        <c:barDir val="bar"/>
        <c:grouping val="percentStacked"/>
        <c:varyColors val="0"/>
        <c:ser>
          <c:idx val="0"/>
          <c:order val="0"/>
          <c:tx>
            <c:strRef>
              <c:f>'Figuren RGI Tilburg (NIEUW)'!$B$56</c:f>
              <c:strCache>
                <c:ptCount val="1"/>
                <c:pt idx="0">
                  <c:v>(Vrijwel) volledig het gezin</c:v>
                </c:pt>
              </c:strCache>
            </c:strRef>
          </c:tx>
          <c:spPr>
            <a:solidFill>
              <a:srgbClr val="0C335A"/>
            </a:solidFill>
            <a:ln>
              <a:noFill/>
            </a:ln>
            <a:effectLst/>
          </c:spPr>
          <c:invertIfNegative val="0"/>
          <c:cat>
            <c:strRef>
              <c:f>'Figuren RGI Tilburg (NIEUW)'!$A$57:$A$61</c:f>
              <c:strCache>
                <c:ptCount val="5"/>
                <c:pt idx="0">
                  <c:v>Totaal</c:v>
                </c:pt>
                <c:pt idx="2">
                  <c:v>De Toegang</c:v>
                </c:pt>
                <c:pt idx="3">
                  <c:v>Een gecertificeerde instelling</c:v>
                </c:pt>
                <c:pt idx="4">
                  <c:v>Een aanbieder van hulpverlening</c:v>
                </c:pt>
              </c:strCache>
            </c:strRef>
          </c:cat>
          <c:val>
            <c:numRef>
              <c:f>'Figuren RGI Tilburg (NIEUW)'!$B$57:$B$61</c:f>
              <c:numCache>
                <c:formatCode>General</c:formatCode>
                <c:ptCount val="5"/>
                <c:pt idx="0" formatCode="0%">
                  <c:v>4.0000000000000001E-3</c:v>
                </c:pt>
                <c:pt idx="2" formatCode="0%">
                  <c:v>0</c:v>
                </c:pt>
                <c:pt idx="3" formatCode="0%">
                  <c:v>0</c:v>
                </c:pt>
                <c:pt idx="4" formatCode="0%">
                  <c:v>6.8027210884353739E-3</c:v>
                </c:pt>
              </c:numCache>
            </c:numRef>
          </c:val>
          <c:extLst>
            <c:ext xmlns:c16="http://schemas.microsoft.com/office/drawing/2014/chart" uri="{C3380CC4-5D6E-409C-BE32-E72D297353CC}">
              <c16:uniqueId val="{00000000-F490-4A1B-B204-116B87E04011}"/>
            </c:ext>
          </c:extLst>
        </c:ser>
        <c:ser>
          <c:idx val="1"/>
          <c:order val="1"/>
          <c:tx>
            <c:strRef>
              <c:f>'Figuren RGI Tilburg (NIEUW)'!$C$56</c:f>
              <c:strCache>
                <c:ptCount val="1"/>
                <c:pt idx="0">
                  <c:v>Merendeels het gezin, deels de professional</c:v>
                </c:pt>
              </c:strCache>
            </c:strRef>
          </c:tx>
          <c:spPr>
            <a:solidFill>
              <a:srgbClr val="0070C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F490-4A1B-B204-116B87E040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(NIEUW)'!$A$57:$A$61</c:f>
              <c:strCache>
                <c:ptCount val="5"/>
                <c:pt idx="0">
                  <c:v>Totaal</c:v>
                </c:pt>
                <c:pt idx="2">
                  <c:v>De Toegang</c:v>
                </c:pt>
                <c:pt idx="3">
                  <c:v>Een gecertificeerde instelling</c:v>
                </c:pt>
                <c:pt idx="4">
                  <c:v>Een aanbieder van hulpverlening</c:v>
                </c:pt>
              </c:strCache>
            </c:strRef>
          </c:cat>
          <c:val>
            <c:numRef>
              <c:f>'Figuren RGI Tilburg (NIEUW)'!$C$57:$C$61</c:f>
              <c:numCache>
                <c:formatCode>General</c:formatCode>
                <c:ptCount val="5"/>
                <c:pt idx="0" formatCode="0%">
                  <c:v>0.152</c:v>
                </c:pt>
                <c:pt idx="2" formatCode="0%">
                  <c:v>0.15384615384615385</c:v>
                </c:pt>
                <c:pt idx="3" formatCode="0%">
                  <c:v>0</c:v>
                </c:pt>
                <c:pt idx="4" formatCode="0%">
                  <c:v>0.16326530612244899</c:v>
                </c:pt>
              </c:numCache>
            </c:numRef>
          </c:val>
          <c:extLst>
            <c:ext xmlns:c16="http://schemas.microsoft.com/office/drawing/2014/chart" uri="{C3380CC4-5D6E-409C-BE32-E72D297353CC}">
              <c16:uniqueId val="{00000002-F490-4A1B-B204-116B87E04011}"/>
            </c:ext>
          </c:extLst>
        </c:ser>
        <c:ser>
          <c:idx val="2"/>
          <c:order val="2"/>
          <c:tx>
            <c:strRef>
              <c:f>'Figuren RGI Tilburg (NIEUW)'!$D$56</c:f>
              <c:strCache>
                <c:ptCount val="1"/>
                <c:pt idx="0">
                  <c:v>Merendeels de professional, deels het gezin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(NIEUW)'!$A$57:$A$61</c:f>
              <c:strCache>
                <c:ptCount val="5"/>
                <c:pt idx="0">
                  <c:v>Totaal</c:v>
                </c:pt>
                <c:pt idx="2">
                  <c:v>De Toegang</c:v>
                </c:pt>
                <c:pt idx="3">
                  <c:v>Een gecertificeerde instelling</c:v>
                </c:pt>
                <c:pt idx="4">
                  <c:v>Een aanbieder van hulpverlening</c:v>
                </c:pt>
              </c:strCache>
            </c:strRef>
          </c:cat>
          <c:val>
            <c:numRef>
              <c:f>'Figuren RGI Tilburg (NIEUW)'!$D$57:$D$61</c:f>
              <c:numCache>
                <c:formatCode>General</c:formatCode>
                <c:ptCount val="5"/>
                <c:pt idx="0" formatCode="0%">
                  <c:v>0.57599999999999996</c:v>
                </c:pt>
                <c:pt idx="2" formatCode="0%">
                  <c:v>0.5494505494505495</c:v>
                </c:pt>
                <c:pt idx="3" formatCode="0%">
                  <c:v>0.75</c:v>
                </c:pt>
                <c:pt idx="4" formatCode="0%">
                  <c:v>0.57823129251700678</c:v>
                </c:pt>
              </c:numCache>
            </c:numRef>
          </c:val>
          <c:extLst>
            <c:ext xmlns:c16="http://schemas.microsoft.com/office/drawing/2014/chart" uri="{C3380CC4-5D6E-409C-BE32-E72D297353CC}">
              <c16:uniqueId val="{00000003-F490-4A1B-B204-116B87E04011}"/>
            </c:ext>
          </c:extLst>
        </c:ser>
        <c:ser>
          <c:idx val="3"/>
          <c:order val="3"/>
          <c:tx>
            <c:strRef>
              <c:f>'Figuren RGI Tilburg (NIEUW)'!$E$56</c:f>
              <c:strCache>
                <c:ptCount val="1"/>
                <c:pt idx="0">
                  <c:v>(Vrijwel) volledig de professional</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(NIEUW)'!$A$57:$A$61</c:f>
              <c:strCache>
                <c:ptCount val="5"/>
                <c:pt idx="0">
                  <c:v>Totaal</c:v>
                </c:pt>
                <c:pt idx="2">
                  <c:v>De Toegang</c:v>
                </c:pt>
                <c:pt idx="3">
                  <c:v>Een gecertificeerde instelling</c:v>
                </c:pt>
                <c:pt idx="4">
                  <c:v>Een aanbieder van hulpverlening</c:v>
                </c:pt>
              </c:strCache>
            </c:strRef>
          </c:cat>
          <c:val>
            <c:numRef>
              <c:f>'Figuren RGI Tilburg (NIEUW)'!$E$57:$E$61</c:f>
              <c:numCache>
                <c:formatCode>General</c:formatCode>
                <c:ptCount val="5"/>
                <c:pt idx="0" formatCode="0%">
                  <c:v>0.26800000000000002</c:v>
                </c:pt>
                <c:pt idx="2" formatCode="0%">
                  <c:v>0.2967032967032967</c:v>
                </c:pt>
                <c:pt idx="3" formatCode="0%">
                  <c:v>0.25</c:v>
                </c:pt>
                <c:pt idx="4" formatCode="0%">
                  <c:v>0.25170068027210885</c:v>
                </c:pt>
              </c:numCache>
            </c:numRef>
          </c:val>
          <c:extLst>
            <c:ext xmlns:c16="http://schemas.microsoft.com/office/drawing/2014/chart" uri="{C3380CC4-5D6E-409C-BE32-E72D297353CC}">
              <c16:uniqueId val="{00000004-F490-4A1B-B204-116B87E04011}"/>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9124297550580469"/>
          <c:w val="1"/>
          <c:h val="0.148614471540878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De resultaten van het werken volgens Resultaat Gericht inkopen worden gemeten door middel van de CBS-outcome indicatoren? Is dit volgens u een juiste wijze of ziet u liever een andere wijze?</a:t>
            </a:r>
          </a:p>
        </c:rich>
      </c:tx>
      <c:layout>
        <c:manualLayout>
          <c:xMode val="edge"/>
          <c:yMode val="edge"/>
          <c:x val="8.0560677076213733E-4"/>
          <c:y val="0.92321617979151316"/>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4703240962572237"/>
          <c:y val="1.7215191932445962E-2"/>
          <c:w val="0.71925865810532341"/>
          <c:h val="0.76069789986113234"/>
        </c:manualLayout>
      </c:layout>
      <c:barChart>
        <c:barDir val="bar"/>
        <c:grouping val="percentStacked"/>
        <c:varyColors val="0"/>
        <c:ser>
          <c:idx val="0"/>
          <c:order val="0"/>
          <c:tx>
            <c:strRef>
              <c:f>'Figuren RGI Tilburg (NIEUW)'!$B$635</c:f>
              <c:strCache>
                <c:ptCount val="1"/>
                <c:pt idx="0">
                  <c:v>Juiste wijze</c:v>
                </c:pt>
              </c:strCache>
            </c:strRef>
          </c:tx>
          <c:spPr>
            <a:solidFill>
              <a:srgbClr val="0C335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45E-4025-89FC-07F39A49E49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(NIEUW)'!$A$636:$A$640</c:f>
              <c:strCache>
                <c:ptCount val="5"/>
                <c:pt idx="0">
                  <c:v>Totaal</c:v>
                </c:pt>
                <c:pt idx="2">
                  <c:v>De Toegang</c:v>
                </c:pt>
                <c:pt idx="3">
                  <c:v>Een gecertificeerde instelling</c:v>
                </c:pt>
                <c:pt idx="4">
                  <c:v>Een aanbieder van hulpverlening</c:v>
                </c:pt>
              </c:strCache>
            </c:strRef>
          </c:cat>
          <c:val>
            <c:numRef>
              <c:f>'Figuren RGI Tilburg (NIEUW)'!$B$636:$B$640</c:f>
              <c:numCache>
                <c:formatCode>General</c:formatCode>
                <c:ptCount val="5"/>
                <c:pt idx="0" formatCode="0%">
                  <c:v>0.24615384615384617</c:v>
                </c:pt>
                <c:pt idx="2" formatCode="0%">
                  <c:v>8.5714285714285715E-2</c:v>
                </c:pt>
                <c:pt idx="3" formatCode="0%">
                  <c:v>0</c:v>
                </c:pt>
                <c:pt idx="4" formatCode="0%">
                  <c:v>0.35294117647058826</c:v>
                </c:pt>
              </c:numCache>
            </c:numRef>
          </c:val>
          <c:extLst>
            <c:ext xmlns:c16="http://schemas.microsoft.com/office/drawing/2014/chart" uri="{C3380CC4-5D6E-409C-BE32-E72D297353CC}">
              <c16:uniqueId val="{00000001-F45E-4025-89FC-07F39A49E49E}"/>
            </c:ext>
          </c:extLst>
        </c:ser>
        <c:ser>
          <c:idx val="1"/>
          <c:order val="1"/>
          <c:tx>
            <c:strRef>
              <c:f>'Figuren RGI Tilburg (NIEUW)'!$C$635</c:f>
              <c:strCache>
                <c:ptCount val="1"/>
                <c:pt idx="0">
                  <c:v>Nee, liever na afloop van ieder arrangement bepalen of de resultaten zijn behaald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(NIEUW)'!$A$636:$A$640</c:f>
              <c:strCache>
                <c:ptCount val="5"/>
                <c:pt idx="0">
                  <c:v>Totaal</c:v>
                </c:pt>
                <c:pt idx="2">
                  <c:v>De Toegang</c:v>
                </c:pt>
                <c:pt idx="3">
                  <c:v>Een gecertificeerde instelling</c:v>
                </c:pt>
                <c:pt idx="4">
                  <c:v>Een aanbieder van hulpverlening</c:v>
                </c:pt>
              </c:strCache>
            </c:strRef>
          </c:cat>
          <c:val>
            <c:numRef>
              <c:f>'Figuren RGI Tilburg (NIEUW)'!$C$636:$C$640</c:f>
              <c:numCache>
                <c:formatCode>General</c:formatCode>
                <c:ptCount val="5"/>
                <c:pt idx="0" formatCode="0%">
                  <c:v>0.49230769230769234</c:v>
                </c:pt>
                <c:pt idx="2" formatCode="0%">
                  <c:v>0.55714285714285716</c:v>
                </c:pt>
                <c:pt idx="3" formatCode="0%">
                  <c:v>0.33333333333333326</c:v>
                </c:pt>
                <c:pt idx="4" formatCode="0%">
                  <c:v>0.4621848739495798</c:v>
                </c:pt>
              </c:numCache>
            </c:numRef>
          </c:val>
          <c:extLst>
            <c:ext xmlns:c16="http://schemas.microsoft.com/office/drawing/2014/chart" uri="{C3380CC4-5D6E-409C-BE32-E72D297353CC}">
              <c16:uniqueId val="{00000002-F45E-4025-89FC-07F39A49E49E}"/>
            </c:ext>
          </c:extLst>
        </c:ser>
        <c:ser>
          <c:idx val="2"/>
          <c:order val="2"/>
          <c:tx>
            <c:strRef>
              <c:f>'Figuren RGI Tilburg (NIEUW)'!$D$635</c:f>
              <c:strCache>
                <c:ptCount val="1"/>
                <c:pt idx="0">
                  <c:v>Op een andere manier, namelijk:</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(NIEUW)'!$A$636:$A$640</c:f>
              <c:strCache>
                <c:ptCount val="5"/>
                <c:pt idx="0">
                  <c:v>Totaal</c:v>
                </c:pt>
                <c:pt idx="2">
                  <c:v>De Toegang</c:v>
                </c:pt>
                <c:pt idx="3">
                  <c:v>Een gecertificeerde instelling</c:v>
                </c:pt>
                <c:pt idx="4">
                  <c:v>Een aanbieder van hulpverlening</c:v>
                </c:pt>
              </c:strCache>
            </c:strRef>
          </c:cat>
          <c:val>
            <c:numRef>
              <c:f>'Figuren RGI Tilburg (NIEUW)'!$D$636:$D$640</c:f>
              <c:numCache>
                <c:formatCode>General</c:formatCode>
                <c:ptCount val="5"/>
                <c:pt idx="0" formatCode="0%">
                  <c:v>0.26153846153846155</c:v>
                </c:pt>
                <c:pt idx="2" formatCode="0%">
                  <c:v>0.35714285714285715</c:v>
                </c:pt>
                <c:pt idx="3" formatCode="0%">
                  <c:v>0.66666666666666652</c:v>
                </c:pt>
                <c:pt idx="4" formatCode="0%">
                  <c:v>0.18487394957983194</c:v>
                </c:pt>
              </c:numCache>
            </c:numRef>
          </c:val>
          <c:extLst>
            <c:ext xmlns:c16="http://schemas.microsoft.com/office/drawing/2014/chart" uri="{C3380CC4-5D6E-409C-BE32-E72D297353CC}">
              <c16:uniqueId val="{00000003-F45E-4025-89FC-07F39A49E49E}"/>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9086132546682364"/>
          <c:w val="1"/>
          <c:h val="9.566276558879181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Kunt u per uitgangspunt aangeven in hoeverre hieraan volgens u inmiddels wordt voldaan? (%)</a:t>
            </a:r>
            <a:endParaRPr lang="nl-NL" sz="900" baseline="0"/>
          </a:p>
        </c:rich>
      </c:tx>
      <c:layout>
        <c:manualLayout>
          <c:xMode val="edge"/>
          <c:yMode val="edge"/>
          <c:x val="8.0555742828386924E-4"/>
          <c:y val="0.9683726684387784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8852856158903419"/>
          <c:y val="1.7488049103579924E-2"/>
          <c:w val="0.60431960272860741"/>
          <c:h val="0.87348589185149761"/>
        </c:manualLayout>
      </c:layout>
      <c:barChart>
        <c:barDir val="bar"/>
        <c:grouping val="clustered"/>
        <c:varyColors val="0"/>
        <c:ser>
          <c:idx val="0"/>
          <c:order val="0"/>
          <c:tx>
            <c:strRef>
              <c:f>'Figuren RGI Tilburg (NIEUW)'!$B$735</c:f>
              <c:strCache>
                <c:ptCount val="1"/>
                <c:pt idx="0">
                  <c:v>Totaal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(NIEUW)'!$A$736:$A$742</c:f>
              <c:strCache>
                <c:ptCount val="7"/>
                <c:pt idx="0">
                  <c:v>Uitgangspunt 4</c:v>
                </c:pt>
                <c:pt idx="1">
                  <c:v>Uitgangspunt 6</c:v>
                </c:pt>
                <c:pt idx="2">
                  <c:v>Uitgangspunt 1</c:v>
                </c:pt>
                <c:pt idx="3">
                  <c:v>Uitgangspunt 2</c:v>
                </c:pt>
                <c:pt idx="4">
                  <c:v>Uitgangspunt 3</c:v>
                </c:pt>
                <c:pt idx="5">
                  <c:v>Uitgangspunt 7</c:v>
                </c:pt>
                <c:pt idx="6">
                  <c:v>Uitgangspunt 5</c:v>
                </c:pt>
              </c:strCache>
            </c:strRef>
          </c:cat>
          <c:val>
            <c:numRef>
              <c:f>'Figuren RGI Tilburg (NIEUW)'!$B$736:$B$742</c:f>
              <c:numCache>
                <c:formatCode>0%</c:formatCode>
                <c:ptCount val="7"/>
                <c:pt idx="0">
                  <c:v>0.70412087912087917</c:v>
                </c:pt>
                <c:pt idx="1">
                  <c:v>0.65265193370165719</c:v>
                </c:pt>
                <c:pt idx="2">
                  <c:v>0.64749999999999952</c:v>
                </c:pt>
                <c:pt idx="3">
                  <c:v>0.59071823204419893</c:v>
                </c:pt>
                <c:pt idx="4">
                  <c:v>0.55356321839080447</c:v>
                </c:pt>
                <c:pt idx="5">
                  <c:v>0.53153409090909132</c:v>
                </c:pt>
                <c:pt idx="6">
                  <c:v>0.50926966292134823</c:v>
                </c:pt>
              </c:numCache>
            </c:numRef>
          </c:val>
          <c:extLst>
            <c:ext xmlns:c16="http://schemas.microsoft.com/office/drawing/2014/chart" uri="{C3380CC4-5D6E-409C-BE32-E72D297353CC}">
              <c16:uniqueId val="{00000000-84CF-4365-AAB6-F9F83704D1E0}"/>
            </c:ext>
          </c:extLst>
        </c:ser>
        <c:ser>
          <c:idx val="1"/>
          <c:order val="1"/>
          <c:tx>
            <c:strRef>
              <c:f>'Figuren RGI Tilburg (NIEUW)'!$C$735</c:f>
              <c:strCache>
                <c:ptCount val="1"/>
                <c:pt idx="0">
                  <c:v>De Toegang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(NIEUW)'!$A$736:$A$742</c:f>
              <c:strCache>
                <c:ptCount val="7"/>
                <c:pt idx="0">
                  <c:v>Uitgangspunt 4</c:v>
                </c:pt>
                <c:pt idx="1">
                  <c:v>Uitgangspunt 6</c:v>
                </c:pt>
                <c:pt idx="2">
                  <c:v>Uitgangspunt 1</c:v>
                </c:pt>
                <c:pt idx="3">
                  <c:v>Uitgangspunt 2</c:v>
                </c:pt>
                <c:pt idx="4">
                  <c:v>Uitgangspunt 3</c:v>
                </c:pt>
                <c:pt idx="5">
                  <c:v>Uitgangspunt 7</c:v>
                </c:pt>
                <c:pt idx="6">
                  <c:v>Uitgangspunt 5</c:v>
                </c:pt>
              </c:strCache>
            </c:strRef>
          </c:cat>
          <c:val>
            <c:numRef>
              <c:f>'Figuren RGI Tilburg (NIEUW)'!$C$736:$C$742</c:f>
              <c:numCache>
                <c:formatCode>0%</c:formatCode>
                <c:ptCount val="7"/>
                <c:pt idx="0">
                  <c:v>0.64366197183098595</c:v>
                </c:pt>
                <c:pt idx="1">
                  <c:v>0.59152777777777799</c:v>
                </c:pt>
                <c:pt idx="2">
                  <c:v>0.63402777777777797</c:v>
                </c:pt>
                <c:pt idx="3">
                  <c:v>0.61069444444444443</c:v>
                </c:pt>
                <c:pt idx="4">
                  <c:v>0.59535211267605648</c:v>
                </c:pt>
                <c:pt idx="5">
                  <c:v>0.5083333333333333</c:v>
                </c:pt>
                <c:pt idx="6">
                  <c:v>0.52183098591549293</c:v>
                </c:pt>
              </c:numCache>
            </c:numRef>
          </c:val>
          <c:extLst>
            <c:ext xmlns:c16="http://schemas.microsoft.com/office/drawing/2014/chart" uri="{C3380CC4-5D6E-409C-BE32-E72D297353CC}">
              <c16:uniqueId val="{00000001-84CF-4365-AAB6-F9F83704D1E0}"/>
            </c:ext>
          </c:extLst>
        </c:ser>
        <c:ser>
          <c:idx val="2"/>
          <c:order val="2"/>
          <c:tx>
            <c:strRef>
              <c:f>'Figuren RGI Tilburg (NIEUW)'!$D$735</c:f>
              <c:strCache>
                <c:ptCount val="1"/>
                <c:pt idx="0">
                  <c:v>Een gecertificeerde instelling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(NIEUW)'!$A$736:$A$742</c:f>
              <c:strCache>
                <c:ptCount val="7"/>
                <c:pt idx="0">
                  <c:v>Uitgangspunt 4</c:v>
                </c:pt>
                <c:pt idx="1">
                  <c:v>Uitgangspunt 6</c:v>
                </c:pt>
                <c:pt idx="2">
                  <c:v>Uitgangspunt 1</c:v>
                </c:pt>
                <c:pt idx="3">
                  <c:v>Uitgangspunt 2</c:v>
                </c:pt>
                <c:pt idx="4">
                  <c:v>Uitgangspunt 3</c:v>
                </c:pt>
                <c:pt idx="5">
                  <c:v>Uitgangspunt 7</c:v>
                </c:pt>
                <c:pt idx="6">
                  <c:v>Uitgangspunt 5</c:v>
                </c:pt>
              </c:strCache>
            </c:strRef>
          </c:cat>
          <c:val>
            <c:numRef>
              <c:f>'Figuren RGI Tilburg (NIEUW)'!$D$736:$D$742</c:f>
              <c:numCache>
                <c:formatCode>0%</c:formatCode>
                <c:ptCount val="7"/>
                <c:pt idx="0">
                  <c:v>0.55000000000000004</c:v>
                </c:pt>
                <c:pt idx="1">
                  <c:v>0.22500000000000001</c:v>
                </c:pt>
                <c:pt idx="2">
                  <c:v>0.46666666666666662</c:v>
                </c:pt>
                <c:pt idx="3">
                  <c:v>0.1</c:v>
                </c:pt>
                <c:pt idx="4">
                  <c:v>0.1</c:v>
                </c:pt>
                <c:pt idx="5">
                  <c:v>0.125</c:v>
                </c:pt>
                <c:pt idx="6">
                  <c:v>0.15</c:v>
                </c:pt>
              </c:numCache>
            </c:numRef>
          </c:val>
          <c:extLst>
            <c:ext xmlns:c16="http://schemas.microsoft.com/office/drawing/2014/chart" uri="{C3380CC4-5D6E-409C-BE32-E72D297353CC}">
              <c16:uniqueId val="{00000002-84CF-4365-AAB6-F9F83704D1E0}"/>
            </c:ext>
          </c:extLst>
        </c:ser>
        <c:ser>
          <c:idx val="3"/>
          <c:order val="3"/>
          <c:tx>
            <c:strRef>
              <c:f>'Figuren RGI Tilburg (NIEUW)'!$E$735</c:f>
              <c:strCache>
                <c:ptCount val="1"/>
                <c:pt idx="0">
                  <c:v>Een aanbieder van hulpverlening</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(NIEUW)'!$A$736:$A$742</c:f>
              <c:strCache>
                <c:ptCount val="7"/>
                <c:pt idx="0">
                  <c:v>Uitgangspunt 4</c:v>
                </c:pt>
                <c:pt idx="1">
                  <c:v>Uitgangspunt 6</c:v>
                </c:pt>
                <c:pt idx="2">
                  <c:v>Uitgangspunt 1</c:v>
                </c:pt>
                <c:pt idx="3">
                  <c:v>Uitgangspunt 2</c:v>
                </c:pt>
                <c:pt idx="4">
                  <c:v>Uitgangspunt 3</c:v>
                </c:pt>
                <c:pt idx="5">
                  <c:v>Uitgangspunt 7</c:v>
                </c:pt>
                <c:pt idx="6">
                  <c:v>Uitgangspunt 5</c:v>
                </c:pt>
              </c:strCache>
            </c:strRef>
          </c:cat>
          <c:val>
            <c:numRef>
              <c:f>'Figuren RGI Tilburg (NIEUW)'!$E$736:$E$742</c:f>
              <c:numCache>
                <c:formatCode>0%</c:formatCode>
                <c:ptCount val="7"/>
                <c:pt idx="0">
                  <c:v>0.75000000000000033</c:v>
                </c:pt>
                <c:pt idx="1">
                  <c:v>0.71085714285714241</c:v>
                </c:pt>
                <c:pt idx="2">
                  <c:v>0.66190476190476188</c:v>
                </c:pt>
                <c:pt idx="3">
                  <c:v>0.59571428571428597</c:v>
                </c:pt>
                <c:pt idx="4">
                  <c:v>0.53750000000000031</c:v>
                </c:pt>
                <c:pt idx="5">
                  <c:v>0.56449999999999989</c:v>
                </c:pt>
                <c:pt idx="6">
                  <c:v>0.51456310679611628</c:v>
                </c:pt>
              </c:numCache>
            </c:numRef>
          </c:val>
          <c:extLst>
            <c:ext xmlns:c16="http://schemas.microsoft.com/office/drawing/2014/chart" uri="{C3380CC4-5D6E-409C-BE32-E72D297353CC}">
              <c16:uniqueId val="{00000003-84CF-4365-AAB6-F9F83704D1E0}"/>
            </c:ext>
          </c:extLst>
        </c:ser>
        <c:dLbls>
          <c:dLblPos val="inEnd"/>
          <c:showLegendKey val="0"/>
          <c:showVal val="1"/>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7235336469157776"/>
          <c:y val="0.30806910661777592"/>
          <c:w val="0.2640454015568397"/>
          <c:h val="0.393852796990020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Voor hoeveel regio's werkt u als aanbieder</a:t>
            </a:r>
            <a:r>
              <a:rPr lang="nl-NL" sz="900" baseline="0"/>
              <a:t> van hulpverlening</a:t>
            </a:r>
            <a:r>
              <a:rPr lang="nl-NL" sz="900"/>
              <a:t>?</a:t>
            </a:r>
          </a:p>
        </c:rich>
      </c:tx>
      <c:layout>
        <c:manualLayout>
          <c:xMode val="edge"/>
          <c:yMode val="edge"/>
          <c:x val="8.0558200373282893E-4"/>
          <c:y val="0.9401093696393614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2.6673842592592589E-2"/>
          <c:y val="8.7575764350166119E-2"/>
          <c:w val="0.94962060185185171"/>
          <c:h val="0.50083064833884305"/>
        </c:manualLayout>
      </c:layout>
      <c:barChart>
        <c:barDir val="bar"/>
        <c:grouping val="percentStacked"/>
        <c:varyColors val="0"/>
        <c:ser>
          <c:idx val="0"/>
          <c:order val="0"/>
          <c:tx>
            <c:strRef>
              <c:f>'Figuren RGI Tilburg (NIEUW)'!$B$650</c:f>
              <c:strCache>
                <c:ptCount val="1"/>
                <c:pt idx="0">
                  <c:v>1 regio</c:v>
                </c:pt>
              </c:strCache>
            </c:strRef>
          </c:tx>
          <c:spPr>
            <a:solidFill>
              <a:srgbClr val="0C33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(NIEUW)'!$A$651</c:f>
              <c:strCache>
                <c:ptCount val="1"/>
                <c:pt idx="0">
                  <c:v>Totaal</c:v>
                </c:pt>
              </c:strCache>
            </c:strRef>
          </c:cat>
          <c:val>
            <c:numRef>
              <c:f>'Figuren RGI Tilburg (NIEUW)'!$B$651</c:f>
              <c:numCache>
                <c:formatCode>0%</c:formatCode>
                <c:ptCount val="1"/>
                <c:pt idx="0">
                  <c:v>0.40366972477064222</c:v>
                </c:pt>
              </c:numCache>
            </c:numRef>
          </c:val>
          <c:extLst>
            <c:ext xmlns:c16="http://schemas.microsoft.com/office/drawing/2014/chart" uri="{C3380CC4-5D6E-409C-BE32-E72D297353CC}">
              <c16:uniqueId val="{00000000-9430-4108-BBFF-976D84A1DA9C}"/>
            </c:ext>
          </c:extLst>
        </c:ser>
        <c:ser>
          <c:idx val="1"/>
          <c:order val="1"/>
          <c:tx>
            <c:strRef>
              <c:f>'Figuren RGI Tilburg (NIEUW)'!$C$650</c:f>
              <c:strCache>
                <c:ptCount val="1"/>
                <c:pt idx="0">
                  <c:v>2 regio's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(NIEUW)'!$A$651</c:f>
              <c:strCache>
                <c:ptCount val="1"/>
                <c:pt idx="0">
                  <c:v>Totaal</c:v>
                </c:pt>
              </c:strCache>
            </c:strRef>
          </c:cat>
          <c:val>
            <c:numRef>
              <c:f>'Figuren RGI Tilburg (NIEUW)'!$C$651</c:f>
              <c:numCache>
                <c:formatCode>0%</c:formatCode>
                <c:ptCount val="1"/>
                <c:pt idx="0">
                  <c:v>0.12844036697247707</c:v>
                </c:pt>
              </c:numCache>
            </c:numRef>
          </c:val>
          <c:extLst>
            <c:ext xmlns:c16="http://schemas.microsoft.com/office/drawing/2014/chart" uri="{C3380CC4-5D6E-409C-BE32-E72D297353CC}">
              <c16:uniqueId val="{00000001-9430-4108-BBFF-976D84A1DA9C}"/>
            </c:ext>
          </c:extLst>
        </c:ser>
        <c:ser>
          <c:idx val="2"/>
          <c:order val="2"/>
          <c:tx>
            <c:strRef>
              <c:f>'Figuren RGI Tilburg (NIEUW)'!$D$650</c:f>
              <c:strCache>
                <c:ptCount val="1"/>
                <c:pt idx="0">
                  <c:v>3 regio's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(NIEUW)'!$A$651</c:f>
              <c:strCache>
                <c:ptCount val="1"/>
                <c:pt idx="0">
                  <c:v>Totaal</c:v>
                </c:pt>
              </c:strCache>
            </c:strRef>
          </c:cat>
          <c:val>
            <c:numRef>
              <c:f>'Figuren RGI Tilburg (NIEUW)'!$D$651</c:f>
              <c:numCache>
                <c:formatCode>0%</c:formatCode>
                <c:ptCount val="1"/>
                <c:pt idx="0">
                  <c:v>0.11926605504587157</c:v>
                </c:pt>
              </c:numCache>
            </c:numRef>
          </c:val>
          <c:extLst>
            <c:ext xmlns:c16="http://schemas.microsoft.com/office/drawing/2014/chart" uri="{C3380CC4-5D6E-409C-BE32-E72D297353CC}">
              <c16:uniqueId val="{00000002-9430-4108-BBFF-976D84A1DA9C}"/>
            </c:ext>
          </c:extLst>
        </c:ser>
        <c:ser>
          <c:idx val="3"/>
          <c:order val="3"/>
          <c:tx>
            <c:strRef>
              <c:f>'Figuren RGI Tilburg (NIEUW)'!$E$650</c:f>
              <c:strCache>
                <c:ptCount val="1"/>
                <c:pt idx="0">
                  <c:v>Meer regio's, namelijk (aantal invulllen):</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(NIEUW)'!$A$651</c:f>
              <c:strCache>
                <c:ptCount val="1"/>
                <c:pt idx="0">
                  <c:v>Totaal</c:v>
                </c:pt>
              </c:strCache>
            </c:strRef>
          </c:cat>
          <c:val>
            <c:numRef>
              <c:f>'Figuren RGI Tilburg (NIEUW)'!$E$651</c:f>
              <c:numCache>
                <c:formatCode>0%</c:formatCode>
                <c:ptCount val="1"/>
                <c:pt idx="0">
                  <c:v>0.34862385321100914</c:v>
                </c:pt>
              </c:numCache>
            </c:numRef>
          </c:val>
          <c:extLst>
            <c:ext xmlns:c16="http://schemas.microsoft.com/office/drawing/2014/chart" uri="{C3380CC4-5D6E-409C-BE32-E72D297353CC}">
              <c16:uniqueId val="{00000003-9430-4108-BBFF-976D84A1DA9C}"/>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1"/>
        <c:axPos val="l"/>
        <c:numFmt formatCode="General" sourceLinked="1"/>
        <c:majorTickMark val="none"/>
        <c:minorTickMark val="none"/>
        <c:tickLblPos val="nextTo"/>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3.8614423277625693E-3"/>
          <c:y val="0.68351677516332443"/>
          <c:w val="0.99225035889369984"/>
          <c:h val="0.115389636435187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In welke</a:t>
            </a:r>
            <a:r>
              <a:rPr lang="nl-NL" sz="900" baseline="0"/>
              <a:t> gemeente werkt u bij de toegang?</a:t>
            </a:r>
          </a:p>
        </c:rich>
      </c:tx>
      <c:layout>
        <c:manualLayout>
          <c:xMode val="edge"/>
          <c:yMode val="edge"/>
          <c:x val="8.0555742828386924E-4"/>
          <c:y val="0.9683726684387784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5928633386739206"/>
          <c:y val="1.7488049103579924E-2"/>
          <c:w val="0.60956468582151135"/>
          <c:h val="0.91457094672214401"/>
        </c:manualLayout>
      </c:layout>
      <c:barChart>
        <c:barDir val="bar"/>
        <c:grouping val="clustered"/>
        <c:varyColors val="0"/>
        <c:ser>
          <c:idx val="0"/>
          <c:order val="0"/>
          <c:tx>
            <c:strRef>
              <c:f>'Figuren RGI Tilburg (NIEUW)'!$B$657</c:f>
              <c:strCache>
                <c:ptCount val="1"/>
              </c:strCache>
            </c:strRef>
          </c:tx>
          <c:spPr>
            <a:solidFill>
              <a:srgbClr val="0C335A"/>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0-6AE0-4179-83E3-3F8FB5069AD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(NIEUW)'!$A$658:$A$666</c:f>
              <c:strCache>
                <c:ptCount val="9"/>
                <c:pt idx="0">
                  <c:v>Tilburg</c:v>
                </c:pt>
                <c:pt idx="1">
                  <c:v>Waalwijk</c:v>
                </c:pt>
                <c:pt idx="2">
                  <c:v>Dongen</c:v>
                </c:pt>
                <c:pt idx="3">
                  <c:v>Goirle</c:v>
                </c:pt>
                <c:pt idx="4">
                  <c:v>Heusden</c:v>
                </c:pt>
                <c:pt idx="5">
                  <c:v>Loon op Zand</c:v>
                </c:pt>
                <c:pt idx="6">
                  <c:v>Gilze en Rijen</c:v>
                </c:pt>
                <c:pt idx="7">
                  <c:v>Hilvarenbeek</c:v>
                </c:pt>
                <c:pt idx="8">
                  <c:v>Oisterwijk</c:v>
                </c:pt>
              </c:strCache>
            </c:strRef>
          </c:cat>
          <c:val>
            <c:numRef>
              <c:f>'Figuren RGI Tilburg (NIEUW)'!$B$658:$B$666</c:f>
              <c:numCache>
                <c:formatCode>0%</c:formatCode>
                <c:ptCount val="9"/>
                <c:pt idx="0">
                  <c:v>0.48717948717948717</c:v>
                </c:pt>
                <c:pt idx="1">
                  <c:v>0.11538461538461538</c:v>
                </c:pt>
                <c:pt idx="2">
                  <c:v>7.6923076923076927E-2</c:v>
                </c:pt>
                <c:pt idx="3">
                  <c:v>6.4102564102564097E-2</c:v>
                </c:pt>
                <c:pt idx="4">
                  <c:v>6.4102564102564097E-2</c:v>
                </c:pt>
                <c:pt idx="5">
                  <c:v>6.4102564102564097E-2</c:v>
                </c:pt>
                <c:pt idx="6">
                  <c:v>5.128205128205128E-2</c:v>
                </c:pt>
                <c:pt idx="7">
                  <c:v>5.128205128205128E-2</c:v>
                </c:pt>
                <c:pt idx="8">
                  <c:v>2.564102564102564E-2</c:v>
                </c:pt>
              </c:numCache>
            </c:numRef>
          </c:val>
          <c:extLst>
            <c:ext xmlns:c16="http://schemas.microsoft.com/office/drawing/2014/chart" uri="{C3380CC4-5D6E-409C-BE32-E72D297353CC}">
              <c16:uniqueId val="{00000001-6AE0-4179-83E3-3F8FB5069ADE}"/>
            </c:ext>
          </c:extLst>
        </c:ser>
        <c:dLbls>
          <c:showLegendKey val="0"/>
          <c:showVal val="0"/>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b="0" i="0" u="none" strike="noStrike" baseline="0">
                <a:effectLst/>
              </a:rPr>
              <a:t>Wat is uw functie bij de aanbieder van hulpverlening?</a:t>
            </a:r>
            <a:endParaRPr lang="nl-NL" sz="900" baseline="0"/>
          </a:p>
        </c:rich>
      </c:tx>
      <c:layout>
        <c:manualLayout>
          <c:xMode val="edge"/>
          <c:yMode val="edge"/>
          <c:x val="8.0555742828386924E-4"/>
          <c:y val="0.9683726684387784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7638931707845291"/>
          <c:y val="1.7488049103579924E-2"/>
          <c:w val="0.5924617026104505"/>
          <c:h val="0.86133682080129326"/>
        </c:manualLayout>
      </c:layout>
      <c:barChart>
        <c:barDir val="bar"/>
        <c:grouping val="clustered"/>
        <c:varyColors val="0"/>
        <c:ser>
          <c:idx val="0"/>
          <c:order val="0"/>
          <c:spPr>
            <a:solidFill>
              <a:srgbClr val="0C335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1F40-4C42-A267-99B954925B50}"/>
                </c:ext>
              </c:extLst>
            </c:dLbl>
            <c:dLbl>
              <c:idx val="4"/>
              <c:delete val="1"/>
              <c:extLst>
                <c:ext xmlns:c15="http://schemas.microsoft.com/office/drawing/2012/chart" uri="{CE6537A1-D6FC-4f65-9D91-7224C49458BB}"/>
                <c:ext xmlns:c16="http://schemas.microsoft.com/office/drawing/2014/chart" uri="{C3380CC4-5D6E-409C-BE32-E72D297353CC}">
                  <c16:uniqueId val="{00000002-1F40-4C42-A267-99B954925B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(NIEUW)'!$A$677:$A$681</c:f>
              <c:strCache>
                <c:ptCount val="5"/>
                <c:pt idx="0">
                  <c:v>Zorgprofessional</c:v>
                </c:pt>
                <c:pt idx="1">
                  <c:v>Manager</c:v>
                </c:pt>
                <c:pt idx="2">
                  <c:v>Zorgbemiddelaar</c:v>
                </c:pt>
                <c:pt idx="3">
                  <c:v>Medewerker klantbureau</c:v>
                </c:pt>
                <c:pt idx="4">
                  <c:v>Medewerker zorgsecretariaat</c:v>
                </c:pt>
              </c:strCache>
            </c:strRef>
          </c:cat>
          <c:val>
            <c:numRef>
              <c:f>'Figuren RGI Tilburg (NIEUW)'!$B$677:$B$681</c:f>
              <c:numCache>
                <c:formatCode>0%</c:formatCode>
                <c:ptCount val="5"/>
                <c:pt idx="0">
                  <c:v>0.50450450450450446</c:v>
                </c:pt>
                <c:pt idx="1">
                  <c:v>0.35135135135135137</c:v>
                </c:pt>
                <c:pt idx="2">
                  <c:v>7.2072072072072071E-2</c:v>
                </c:pt>
                <c:pt idx="3">
                  <c:v>3.6036036036036036E-2</c:v>
                </c:pt>
                <c:pt idx="4">
                  <c:v>3.6036036036036036E-2</c:v>
                </c:pt>
              </c:numCache>
            </c:numRef>
          </c:val>
          <c:extLst>
            <c:ext xmlns:c16="http://schemas.microsoft.com/office/drawing/2014/chart" uri="{C3380CC4-5D6E-409C-BE32-E72D297353CC}">
              <c16:uniqueId val="{00000000-1F40-4C42-A267-99B954925B50}"/>
            </c:ext>
          </c:extLst>
        </c:ser>
        <c:dLbls>
          <c:showLegendKey val="0"/>
          <c:showVal val="0"/>
          <c:showCatName val="0"/>
          <c:showSerName val="0"/>
          <c:showPercent val="0"/>
          <c:showBubbleSize val="0"/>
        </c:dLbls>
        <c:gapWidth val="5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b="0" i="0" u="none" strike="noStrike" baseline="0">
                <a:effectLst/>
              </a:rPr>
              <a:t>Wat is uw functie?</a:t>
            </a:r>
            <a:endParaRPr lang="nl-NL" sz="900" baseline="0"/>
          </a:p>
        </c:rich>
      </c:tx>
      <c:layout>
        <c:manualLayout>
          <c:xMode val="edge"/>
          <c:yMode val="edge"/>
          <c:x val="8.0555742828386924E-4"/>
          <c:y val="0.9683726684387784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26023000561001519"/>
          <c:y val="1.7488049103579924E-2"/>
          <c:w val="0.70862112443956249"/>
          <c:h val="0.65729192515169288"/>
        </c:manualLayout>
      </c:layout>
      <c:barChart>
        <c:barDir val="bar"/>
        <c:grouping val="percentStacked"/>
        <c:varyColors val="0"/>
        <c:ser>
          <c:idx val="0"/>
          <c:order val="0"/>
          <c:tx>
            <c:strRef>
              <c:f>'Figuren RGI Tilburg (NIEUW)'!$A$695</c:f>
              <c:strCache>
                <c:ptCount val="1"/>
                <c:pt idx="0">
                  <c:v>Medewerker toegang /wijkprofessional</c:v>
                </c:pt>
              </c:strCache>
            </c:strRef>
          </c:tx>
          <c:spPr>
            <a:solidFill>
              <a:srgbClr val="0C335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FD07-44F4-938F-7E5D281A89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(NIEUW)'!$B$694:$E$694</c:f>
              <c:strCache>
                <c:ptCount val="4"/>
                <c:pt idx="0">
                  <c:v>Totaal</c:v>
                </c:pt>
                <c:pt idx="2">
                  <c:v>De Toegang</c:v>
                </c:pt>
                <c:pt idx="3">
                  <c:v>Een gecertificeerde instelling</c:v>
                </c:pt>
              </c:strCache>
            </c:strRef>
          </c:cat>
          <c:val>
            <c:numRef>
              <c:f>'Figuren RGI Tilburg (NIEUW)'!$B$695:$E$695</c:f>
              <c:numCache>
                <c:formatCode>General</c:formatCode>
                <c:ptCount val="4"/>
                <c:pt idx="0" formatCode="0%">
                  <c:v>0.55952380952380953</c:v>
                </c:pt>
                <c:pt idx="2" formatCode="0%">
                  <c:v>0.60256410256410253</c:v>
                </c:pt>
                <c:pt idx="3" formatCode="0%">
                  <c:v>0</c:v>
                </c:pt>
              </c:numCache>
            </c:numRef>
          </c:val>
          <c:extLst>
            <c:ext xmlns:c16="http://schemas.microsoft.com/office/drawing/2014/chart" uri="{C3380CC4-5D6E-409C-BE32-E72D297353CC}">
              <c16:uniqueId val="{00000001-FD07-44F4-938F-7E5D281A894A}"/>
            </c:ext>
          </c:extLst>
        </c:ser>
        <c:ser>
          <c:idx val="1"/>
          <c:order val="1"/>
          <c:tx>
            <c:strRef>
              <c:f>'Figuren RGI Tilburg (NIEUW)'!$A$696</c:f>
              <c:strCache>
                <c:ptCount val="1"/>
                <c:pt idx="0">
                  <c:v>Medewerker "complexe casussen toegang"/medewerker stedelijk team</c:v>
                </c:pt>
              </c:strCache>
            </c:strRef>
          </c:tx>
          <c:spPr>
            <a:solidFill>
              <a:schemeClr val="accent5">
                <a:lumMod val="5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2-FD07-44F4-938F-7E5D281A89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(NIEUW)'!$B$694:$E$694</c:f>
              <c:strCache>
                <c:ptCount val="4"/>
                <c:pt idx="0">
                  <c:v>Totaal</c:v>
                </c:pt>
                <c:pt idx="2">
                  <c:v>De Toegang</c:v>
                </c:pt>
                <c:pt idx="3">
                  <c:v>Een gecertificeerde instelling</c:v>
                </c:pt>
              </c:strCache>
            </c:strRef>
          </c:cat>
          <c:val>
            <c:numRef>
              <c:f>'Figuren RGI Tilburg (NIEUW)'!$B$696:$E$696</c:f>
              <c:numCache>
                <c:formatCode>General</c:formatCode>
                <c:ptCount val="4"/>
                <c:pt idx="0" formatCode="0%">
                  <c:v>0.30952380952380953</c:v>
                </c:pt>
                <c:pt idx="2" formatCode="0%">
                  <c:v>0.33333333333333326</c:v>
                </c:pt>
                <c:pt idx="3" formatCode="0%">
                  <c:v>0</c:v>
                </c:pt>
              </c:numCache>
            </c:numRef>
          </c:val>
          <c:extLst>
            <c:ext xmlns:c16="http://schemas.microsoft.com/office/drawing/2014/chart" uri="{C3380CC4-5D6E-409C-BE32-E72D297353CC}">
              <c16:uniqueId val="{00000003-FD07-44F4-938F-7E5D281A894A}"/>
            </c:ext>
          </c:extLst>
        </c:ser>
        <c:ser>
          <c:idx val="2"/>
          <c:order val="2"/>
          <c:tx>
            <c:strRef>
              <c:f>'Figuren RGI Tilburg (NIEUW)'!$A$697</c:f>
              <c:strCache>
                <c:ptCount val="1"/>
                <c:pt idx="0">
                  <c:v>Jeugdbeschermer: voogd/gezinsvoogd</c:v>
                </c:pt>
              </c:strCache>
            </c:strRef>
          </c:tx>
          <c:spPr>
            <a:solidFill>
              <a:srgbClr val="0070C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4-FD07-44F4-938F-7E5D281A89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(NIEUW)'!$B$694:$E$694</c:f>
              <c:strCache>
                <c:ptCount val="4"/>
                <c:pt idx="0">
                  <c:v>Totaal</c:v>
                </c:pt>
                <c:pt idx="2">
                  <c:v>De Toegang</c:v>
                </c:pt>
                <c:pt idx="3">
                  <c:v>Een gecertificeerde instelling</c:v>
                </c:pt>
              </c:strCache>
            </c:strRef>
          </c:cat>
          <c:val>
            <c:numRef>
              <c:f>'Figuren RGI Tilburg (NIEUW)'!$B$697:$E$697</c:f>
              <c:numCache>
                <c:formatCode>General</c:formatCode>
                <c:ptCount val="4"/>
                <c:pt idx="0" formatCode="0%">
                  <c:v>4.7619047619047616E-2</c:v>
                </c:pt>
                <c:pt idx="2" formatCode="0%">
                  <c:v>0</c:v>
                </c:pt>
                <c:pt idx="3" formatCode="0%">
                  <c:v>0.66666666666666652</c:v>
                </c:pt>
              </c:numCache>
            </c:numRef>
          </c:val>
          <c:extLst>
            <c:ext xmlns:c16="http://schemas.microsoft.com/office/drawing/2014/chart" uri="{C3380CC4-5D6E-409C-BE32-E72D297353CC}">
              <c16:uniqueId val="{00000005-FD07-44F4-938F-7E5D281A894A}"/>
            </c:ext>
          </c:extLst>
        </c:ser>
        <c:ser>
          <c:idx val="4"/>
          <c:order val="4"/>
          <c:tx>
            <c:strRef>
              <c:f>'Figuren RGI Tilburg (NIEUW)'!$A$699</c:f>
              <c:strCache>
                <c:ptCount val="1"/>
                <c:pt idx="0">
                  <c:v>Manager bij GI</c:v>
                </c:pt>
              </c:strCache>
            </c:strRef>
          </c:tx>
          <c:spPr>
            <a:solidFill>
              <a:srgbClr val="00B0F0"/>
            </a:solidFill>
            <a:ln>
              <a:noFill/>
            </a:ln>
            <a:effectLst/>
          </c:spPr>
          <c:invertIfNegative val="0"/>
          <c:cat>
            <c:strRef>
              <c:f>'Figuren RGI Tilburg (NIEUW)'!$B$694:$E$694</c:f>
              <c:strCache>
                <c:ptCount val="4"/>
                <c:pt idx="0">
                  <c:v>Totaal</c:v>
                </c:pt>
                <c:pt idx="2">
                  <c:v>De Toegang</c:v>
                </c:pt>
                <c:pt idx="3">
                  <c:v>Een gecertificeerde instelling</c:v>
                </c:pt>
              </c:strCache>
            </c:strRef>
          </c:cat>
          <c:val>
            <c:numRef>
              <c:f>'Figuren RGI Tilburg (NIEUW)'!$B$699:$E$699</c:f>
              <c:numCache>
                <c:formatCode>General</c:formatCode>
                <c:ptCount val="4"/>
                <c:pt idx="0" formatCode="0%">
                  <c:v>0</c:v>
                </c:pt>
                <c:pt idx="2" formatCode="0%">
                  <c:v>0</c:v>
                </c:pt>
                <c:pt idx="3" formatCode="0%">
                  <c:v>0</c:v>
                </c:pt>
              </c:numCache>
            </c:numRef>
          </c:val>
          <c:extLst>
            <c:ext xmlns:c16="http://schemas.microsoft.com/office/drawing/2014/chart" uri="{C3380CC4-5D6E-409C-BE32-E72D297353CC}">
              <c16:uniqueId val="{00000008-FD07-44F4-938F-7E5D281A894A}"/>
            </c:ext>
          </c:extLst>
        </c:ser>
        <c:ser>
          <c:idx val="5"/>
          <c:order val="5"/>
          <c:tx>
            <c:strRef>
              <c:f>'Figuren RGI Tilburg (NIEUW)'!$A$700</c:f>
              <c:strCache>
                <c:ptCount val="1"/>
                <c:pt idx="0">
                  <c:v>Manager toegang/wijkteammanager</c:v>
                </c:pt>
              </c:strCache>
            </c:strRef>
          </c:tx>
          <c:spPr>
            <a:solidFill>
              <a:schemeClr val="accent5">
                <a:lumMod val="60000"/>
                <a:lumOff val="40000"/>
              </a:schemeClr>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07-44F4-938F-7E5D281A89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(NIEUW)'!$B$694:$E$694</c:f>
              <c:strCache>
                <c:ptCount val="4"/>
                <c:pt idx="0">
                  <c:v>Totaal</c:v>
                </c:pt>
                <c:pt idx="2">
                  <c:v>De Toegang</c:v>
                </c:pt>
                <c:pt idx="3">
                  <c:v>Een gecertificeerde instelling</c:v>
                </c:pt>
              </c:strCache>
            </c:strRef>
          </c:cat>
          <c:val>
            <c:numRef>
              <c:f>'Figuren RGI Tilburg (NIEUW)'!$B$700:$E$700</c:f>
              <c:numCache>
                <c:formatCode>General</c:formatCode>
                <c:ptCount val="4"/>
                <c:pt idx="0" formatCode="0%">
                  <c:v>2.3809523809523808E-2</c:v>
                </c:pt>
                <c:pt idx="2" formatCode="0%">
                  <c:v>1.282051282051282E-2</c:v>
                </c:pt>
                <c:pt idx="3" formatCode="0%">
                  <c:v>0.16666666666666663</c:v>
                </c:pt>
              </c:numCache>
            </c:numRef>
          </c:val>
          <c:extLst>
            <c:ext xmlns:c16="http://schemas.microsoft.com/office/drawing/2014/chart" uri="{C3380CC4-5D6E-409C-BE32-E72D297353CC}">
              <c16:uniqueId val="{0000000A-FD07-44F4-938F-7E5D281A894A}"/>
            </c:ext>
          </c:extLst>
        </c:ser>
        <c:ser>
          <c:idx val="6"/>
          <c:order val="6"/>
          <c:tx>
            <c:strRef>
              <c:f>'Figuren RGI Tilburg (NIEUW)'!$A$701</c:f>
              <c:strCache>
                <c:ptCount val="1"/>
                <c:pt idx="0">
                  <c:v>Beleidsmedewerker/stafmedewerker</c:v>
                </c:pt>
              </c:strCache>
            </c:strRef>
          </c:tx>
          <c:spPr>
            <a:solidFill>
              <a:schemeClr val="accent5">
                <a:lumMod val="20000"/>
                <a:lumOff val="8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B-FD07-44F4-938F-7E5D281A894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(NIEUW)'!$B$694:$E$694</c:f>
              <c:strCache>
                <c:ptCount val="4"/>
                <c:pt idx="0">
                  <c:v>Totaal</c:v>
                </c:pt>
                <c:pt idx="2">
                  <c:v>De Toegang</c:v>
                </c:pt>
                <c:pt idx="3">
                  <c:v>Een gecertificeerde instelling</c:v>
                </c:pt>
              </c:strCache>
            </c:strRef>
          </c:cat>
          <c:val>
            <c:numRef>
              <c:f>'Figuren RGI Tilburg (NIEUW)'!$B$701:$E$701</c:f>
              <c:numCache>
                <c:formatCode>General</c:formatCode>
                <c:ptCount val="4"/>
                <c:pt idx="0" formatCode="0%">
                  <c:v>4.7619047619047616E-2</c:v>
                </c:pt>
                <c:pt idx="2" formatCode="0%">
                  <c:v>5.128205128205128E-2</c:v>
                </c:pt>
                <c:pt idx="3" formatCode="0%">
                  <c:v>0</c:v>
                </c:pt>
              </c:numCache>
            </c:numRef>
          </c:val>
          <c:extLst>
            <c:ext xmlns:c16="http://schemas.microsoft.com/office/drawing/2014/chart" uri="{C3380CC4-5D6E-409C-BE32-E72D297353CC}">
              <c16:uniqueId val="{0000000C-FD07-44F4-938F-7E5D281A894A}"/>
            </c:ext>
          </c:extLst>
        </c:ser>
        <c:ser>
          <c:idx val="3"/>
          <c:order val="3"/>
          <c:tx>
            <c:strRef>
              <c:f>'Figuren RGI Tilburg (NIEUW)'!$A$698</c:f>
              <c:strCache>
                <c:ptCount val="1"/>
                <c:pt idx="0">
                  <c:v>Jeugdreclasseringsmedewerker</c:v>
                </c:pt>
              </c:strCache>
            </c:strRef>
          </c:tx>
          <c:spPr>
            <a:solidFill>
              <a:schemeClr val="bg1">
                <a:lumMod val="5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FD07-44F4-938F-7E5D281A894A}"/>
                </c:ext>
              </c:extLst>
            </c:dLbl>
            <c:dLbl>
              <c:idx val="2"/>
              <c:delete val="1"/>
              <c:extLst>
                <c:ext xmlns:c15="http://schemas.microsoft.com/office/drawing/2012/chart" uri="{CE6537A1-D6FC-4f65-9D91-7224C49458BB}"/>
                <c:ext xmlns:c16="http://schemas.microsoft.com/office/drawing/2014/chart" uri="{C3380CC4-5D6E-409C-BE32-E72D297353CC}">
                  <c16:uniqueId val="{00000000-E6EB-4C43-B4EE-39D935AD34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(NIEUW)'!$B$694:$E$694</c:f>
              <c:strCache>
                <c:ptCount val="4"/>
                <c:pt idx="0">
                  <c:v>Totaal</c:v>
                </c:pt>
                <c:pt idx="2">
                  <c:v>De Toegang</c:v>
                </c:pt>
                <c:pt idx="3">
                  <c:v>Een gecertificeerde instelling</c:v>
                </c:pt>
              </c:strCache>
            </c:strRef>
          </c:cat>
          <c:val>
            <c:numRef>
              <c:f>'Figuren RGI Tilburg (NIEUW)'!$B$698:$E$698</c:f>
              <c:numCache>
                <c:formatCode>General</c:formatCode>
                <c:ptCount val="4"/>
                <c:pt idx="0" formatCode="0%">
                  <c:v>1.1904761904761904E-2</c:v>
                </c:pt>
                <c:pt idx="2" formatCode="0%">
                  <c:v>0</c:v>
                </c:pt>
                <c:pt idx="3" formatCode="0%">
                  <c:v>0.16666666666666663</c:v>
                </c:pt>
              </c:numCache>
            </c:numRef>
          </c:val>
          <c:extLst>
            <c:ext xmlns:c16="http://schemas.microsoft.com/office/drawing/2014/chart" uri="{C3380CC4-5D6E-409C-BE32-E72D297353CC}">
              <c16:uniqueId val="{0000000E-FD07-44F4-938F-7E5D281A894A}"/>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1.4121791566713855E-2"/>
          <c:y val="0.67679559305409343"/>
          <c:w val="0.97935608146621822"/>
          <c:h val="0.2799679402078107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sz="900"/>
          </a:p>
          <a:p>
            <a:pPr>
              <a:defRPr/>
            </a:pPr>
            <a:r>
              <a:rPr lang="nl-NL" sz="900"/>
              <a:t>Is het IPA leidend?</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7467935258092738"/>
          <c:y val="5.0925925925925923E-2"/>
          <c:w val="0.59476509186351711"/>
          <c:h val="0.81481481481481477"/>
        </c:manualLayout>
      </c:layout>
      <c:barChart>
        <c:barDir val="bar"/>
        <c:grouping val="percentStacked"/>
        <c:varyColors val="0"/>
        <c:ser>
          <c:idx val="0"/>
          <c:order val="0"/>
          <c:tx>
            <c:strRef>
              <c:f>'Figuren RGI Tilburg (NIEUW)'!$B$75</c:f>
              <c:strCache>
                <c:ptCount val="1"/>
                <c:pt idx="0">
                  <c:v>Volledig</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(NIEUW)'!$A$76:$A$80</c:f>
              <c:strCache>
                <c:ptCount val="5"/>
                <c:pt idx="0">
                  <c:v>Totaal</c:v>
                </c:pt>
                <c:pt idx="2">
                  <c:v>De Toegang</c:v>
                </c:pt>
                <c:pt idx="3">
                  <c:v>Een gecertificeerde instelling</c:v>
                </c:pt>
                <c:pt idx="4">
                  <c:v>Een aanbieder van hulpverlening</c:v>
                </c:pt>
              </c:strCache>
            </c:strRef>
          </c:cat>
          <c:val>
            <c:numRef>
              <c:f>'Figuren RGI Tilburg (NIEUW)'!$B$76:$B$80</c:f>
              <c:numCache>
                <c:formatCode>General</c:formatCode>
                <c:ptCount val="5"/>
                <c:pt idx="0" formatCode="0%">
                  <c:v>0.43478260869565216</c:v>
                </c:pt>
                <c:pt idx="2" formatCode="0%">
                  <c:v>0.5494505494505495</c:v>
                </c:pt>
                <c:pt idx="3" formatCode="0%">
                  <c:v>0.33333333333333326</c:v>
                </c:pt>
                <c:pt idx="4" formatCode="0%">
                  <c:v>0.37333333333333335</c:v>
                </c:pt>
              </c:numCache>
            </c:numRef>
          </c:val>
          <c:extLst>
            <c:ext xmlns:c16="http://schemas.microsoft.com/office/drawing/2014/chart" uri="{C3380CC4-5D6E-409C-BE32-E72D297353CC}">
              <c16:uniqueId val="{00000000-2919-4E07-B2B8-C3FEE30B81B6}"/>
            </c:ext>
          </c:extLst>
        </c:ser>
        <c:ser>
          <c:idx val="1"/>
          <c:order val="1"/>
          <c:tx>
            <c:strRef>
              <c:f>'Figuren RGI Tilburg (NIEUW)'!$C$75</c:f>
              <c:strCache>
                <c:ptCount val="1"/>
                <c:pt idx="0">
                  <c:v>Deels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(NIEUW)'!$A$76:$A$80</c:f>
              <c:strCache>
                <c:ptCount val="5"/>
                <c:pt idx="0">
                  <c:v>Totaal</c:v>
                </c:pt>
                <c:pt idx="2">
                  <c:v>De Toegang</c:v>
                </c:pt>
                <c:pt idx="3">
                  <c:v>Een gecertificeerde instelling</c:v>
                </c:pt>
                <c:pt idx="4">
                  <c:v>Een aanbieder van hulpverlening</c:v>
                </c:pt>
              </c:strCache>
            </c:strRef>
          </c:cat>
          <c:val>
            <c:numRef>
              <c:f>'Figuren RGI Tilburg (NIEUW)'!$C$76:$C$80</c:f>
              <c:numCache>
                <c:formatCode>General</c:formatCode>
                <c:ptCount val="5"/>
                <c:pt idx="0" formatCode="0%">
                  <c:v>0.55335968379446643</c:v>
                </c:pt>
                <c:pt idx="2" formatCode="0%">
                  <c:v>0.43956043956043955</c:v>
                </c:pt>
                <c:pt idx="3" formatCode="0%">
                  <c:v>0.66666666666666652</c:v>
                </c:pt>
                <c:pt idx="4" formatCode="0%">
                  <c:v>0.61333333333333329</c:v>
                </c:pt>
              </c:numCache>
            </c:numRef>
          </c:val>
          <c:extLst>
            <c:ext xmlns:c16="http://schemas.microsoft.com/office/drawing/2014/chart" uri="{C3380CC4-5D6E-409C-BE32-E72D297353CC}">
              <c16:uniqueId val="{00000001-2919-4E07-B2B8-C3FEE30B81B6}"/>
            </c:ext>
          </c:extLst>
        </c:ser>
        <c:ser>
          <c:idx val="2"/>
          <c:order val="2"/>
          <c:tx>
            <c:strRef>
              <c:f>'Figuren RGI Tilburg (NIEUW)'!$D$75</c:f>
              <c:strCache>
                <c:ptCount val="1"/>
                <c:pt idx="0">
                  <c:v>Niet</c:v>
                </c:pt>
              </c:strCache>
            </c:strRef>
          </c:tx>
          <c:spPr>
            <a:solidFill>
              <a:srgbClr val="FF0000"/>
            </a:solidFill>
            <a:ln>
              <a:noFill/>
            </a:ln>
            <a:effectLst/>
          </c:spPr>
          <c:invertIfNegative val="0"/>
          <c:cat>
            <c:strRef>
              <c:f>'Figuren RGI Tilburg (NIEUW)'!$A$76:$A$80</c:f>
              <c:strCache>
                <c:ptCount val="5"/>
                <c:pt idx="0">
                  <c:v>Totaal</c:v>
                </c:pt>
                <c:pt idx="2">
                  <c:v>De Toegang</c:v>
                </c:pt>
                <c:pt idx="3">
                  <c:v>Een gecertificeerde instelling</c:v>
                </c:pt>
                <c:pt idx="4">
                  <c:v>Een aanbieder van hulpverlening</c:v>
                </c:pt>
              </c:strCache>
            </c:strRef>
          </c:cat>
          <c:val>
            <c:numRef>
              <c:f>'Figuren RGI Tilburg (NIEUW)'!$D$76:$D$80</c:f>
              <c:numCache>
                <c:formatCode>General</c:formatCode>
                <c:ptCount val="5"/>
                <c:pt idx="0" formatCode="0%">
                  <c:v>1.185770750988142E-2</c:v>
                </c:pt>
                <c:pt idx="2" formatCode="0%">
                  <c:v>1.098901098901099E-2</c:v>
                </c:pt>
                <c:pt idx="3" formatCode="0%">
                  <c:v>0</c:v>
                </c:pt>
                <c:pt idx="4" formatCode="0%">
                  <c:v>1.3333333333333334E-2</c:v>
                </c:pt>
              </c:numCache>
            </c:numRef>
          </c:val>
          <c:extLst>
            <c:ext xmlns:c16="http://schemas.microsoft.com/office/drawing/2014/chart" uri="{C3380CC4-5D6E-409C-BE32-E72D297353CC}">
              <c16:uniqueId val="{00000002-2919-4E07-B2B8-C3FEE30B81B6}"/>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864258530183727"/>
          <c:w val="0.98879615048118985"/>
          <c:h val="6.770997375328083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900"/>
              <a:t>Waarom is het IPA (niet altijd) leidend?</a:t>
            </a:r>
          </a:p>
        </c:rich>
      </c:tx>
      <c:layout>
        <c:manualLayout>
          <c:xMode val="edge"/>
          <c:yMode val="edge"/>
          <c:x val="8.0555555555555556E-4"/>
          <c:y val="0.9394340911147861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7190157480314961"/>
          <c:y val="1.7488049103579924E-2"/>
          <c:w val="0.59754286964129488"/>
          <c:h val="0.67578360150142924"/>
        </c:manualLayout>
      </c:layout>
      <c:barChart>
        <c:barDir val="bar"/>
        <c:grouping val="percentStacked"/>
        <c:varyColors val="0"/>
        <c:ser>
          <c:idx val="0"/>
          <c:order val="0"/>
          <c:tx>
            <c:strRef>
              <c:f>'Figuren RGI Tilburg (NIEUW)'!$B$89</c:f>
              <c:strCache>
                <c:ptCount val="1"/>
                <c:pt idx="0">
                  <c:v>Kwaliteit van het IPA is niet goed</c:v>
                </c:pt>
              </c:strCache>
            </c:strRef>
          </c:tx>
          <c:spPr>
            <a:solidFill>
              <a:srgbClr val="0C33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D05-4D23-9B32-A344269B7AE3}"/>
                </c:ext>
              </c:extLst>
            </c:dLbl>
            <c:dLbl>
              <c:idx val="2"/>
              <c:delete val="1"/>
              <c:extLst>
                <c:ext xmlns:c15="http://schemas.microsoft.com/office/drawing/2012/chart" uri="{CE6537A1-D6FC-4f65-9D91-7224C49458BB}"/>
                <c:ext xmlns:c16="http://schemas.microsoft.com/office/drawing/2014/chart" uri="{C3380CC4-5D6E-409C-BE32-E72D297353CC}">
                  <c16:uniqueId val="{00000001-BD05-4D23-9B32-A344269B7AE3}"/>
                </c:ext>
              </c:extLst>
            </c:dLbl>
            <c:dLbl>
              <c:idx val="3"/>
              <c:delete val="1"/>
              <c:extLst>
                <c:ext xmlns:c15="http://schemas.microsoft.com/office/drawing/2012/chart" uri="{CE6537A1-D6FC-4f65-9D91-7224C49458BB}"/>
                <c:ext xmlns:c16="http://schemas.microsoft.com/office/drawing/2014/chart" uri="{C3380CC4-5D6E-409C-BE32-E72D297353CC}">
                  <c16:uniqueId val="{00000002-BD05-4D23-9B32-A344269B7A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(NIEUW)'!$A$90:$A$94</c:f>
              <c:strCache>
                <c:ptCount val="5"/>
                <c:pt idx="0">
                  <c:v>Totaal</c:v>
                </c:pt>
                <c:pt idx="2">
                  <c:v>De Toegang</c:v>
                </c:pt>
                <c:pt idx="3">
                  <c:v>Een gecertificeerde instelling</c:v>
                </c:pt>
                <c:pt idx="4">
                  <c:v>Een aanbieder van hulpverlening</c:v>
                </c:pt>
              </c:strCache>
            </c:strRef>
          </c:cat>
          <c:val>
            <c:numRef>
              <c:f>'Figuren RGI Tilburg (NIEUW)'!$B$90:$B$94</c:f>
              <c:numCache>
                <c:formatCode>General</c:formatCode>
                <c:ptCount val="5"/>
                <c:pt idx="0" formatCode="0%">
                  <c:v>4.3795620437956206E-2</c:v>
                </c:pt>
                <c:pt idx="2" formatCode="0%">
                  <c:v>2.4390243902439025E-2</c:v>
                </c:pt>
                <c:pt idx="3" formatCode="0%">
                  <c:v>0</c:v>
                </c:pt>
                <c:pt idx="4" formatCode="0%">
                  <c:v>5.6179775280898875E-2</c:v>
                </c:pt>
              </c:numCache>
            </c:numRef>
          </c:val>
          <c:extLst>
            <c:ext xmlns:c16="http://schemas.microsoft.com/office/drawing/2014/chart" uri="{C3380CC4-5D6E-409C-BE32-E72D297353CC}">
              <c16:uniqueId val="{00000003-BD05-4D23-9B32-A344269B7AE3}"/>
            </c:ext>
          </c:extLst>
        </c:ser>
        <c:ser>
          <c:idx val="1"/>
          <c:order val="1"/>
          <c:tx>
            <c:strRef>
              <c:f>'Figuren RGI Tilburg (NIEUW)'!$C$89</c:f>
              <c:strCache>
                <c:ptCount val="1"/>
                <c:pt idx="0">
                  <c:v>De wil is er wel, maar het lukt niet omdat het gezin niet/onvoldoende medewerking verleent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(NIEUW)'!$A$90:$A$94</c:f>
              <c:strCache>
                <c:ptCount val="5"/>
                <c:pt idx="0">
                  <c:v>Totaal</c:v>
                </c:pt>
                <c:pt idx="2">
                  <c:v>De Toegang</c:v>
                </c:pt>
                <c:pt idx="3">
                  <c:v>Een gecertificeerde instelling</c:v>
                </c:pt>
                <c:pt idx="4">
                  <c:v>Een aanbieder van hulpverlening</c:v>
                </c:pt>
              </c:strCache>
            </c:strRef>
          </c:cat>
          <c:val>
            <c:numRef>
              <c:f>'Figuren RGI Tilburg (NIEUW)'!$C$90:$C$94</c:f>
              <c:numCache>
                <c:formatCode>General</c:formatCode>
                <c:ptCount val="5"/>
                <c:pt idx="0" formatCode="0%">
                  <c:v>0.31386861313868614</c:v>
                </c:pt>
                <c:pt idx="2" formatCode="0%">
                  <c:v>0.24390243902439024</c:v>
                </c:pt>
                <c:pt idx="3" formatCode="0%">
                  <c:v>0.2857142857142857</c:v>
                </c:pt>
                <c:pt idx="4" formatCode="0%">
                  <c:v>0.34831460674157305</c:v>
                </c:pt>
              </c:numCache>
            </c:numRef>
          </c:val>
          <c:extLst>
            <c:ext xmlns:c16="http://schemas.microsoft.com/office/drawing/2014/chart" uri="{C3380CC4-5D6E-409C-BE32-E72D297353CC}">
              <c16:uniqueId val="{00000004-BD05-4D23-9B32-A344269B7AE3}"/>
            </c:ext>
          </c:extLst>
        </c:ser>
        <c:ser>
          <c:idx val="2"/>
          <c:order val="2"/>
          <c:tx>
            <c:strRef>
              <c:f>'Figuren RGI Tilburg (NIEUW)'!$D$89</c:f>
              <c:strCache>
                <c:ptCount val="1"/>
                <c:pt idx="0">
                  <c:v>Andere reden, namelijk:</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(NIEUW)'!$A$90:$A$94</c:f>
              <c:strCache>
                <c:ptCount val="5"/>
                <c:pt idx="0">
                  <c:v>Totaal</c:v>
                </c:pt>
                <c:pt idx="2">
                  <c:v>De Toegang</c:v>
                </c:pt>
                <c:pt idx="3">
                  <c:v>Een gecertificeerde instelling</c:v>
                </c:pt>
                <c:pt idx="4">
                  <c:v>Een aanbieder van hulpverlening</c:v>
                </c:pt>
              </c:strCache>
            </c:strRef>
          </c:cat>
          <c:val>
            <c:numRef>
              <c:f>'Figuren RGI Tilburg (NIEUW)'!$D$90:$D$94</c:f>
              <c:numCache>
                <c:formatCode>General</c:formatCode>
                <c:ptCount val="5"/>
                <c:pt idx="0" formatCode="0%">
                  <c:v>0.64233576642335766</c:v>
                </c:pt>
                <c:pt idx="2" formatCode="0%">
                  <c:v>0.73170731707317072</c:v>
                </c:pt>
                <c:pt idx="3" formatCode="0%">
                  <c:v>0.7142857142857143</c:v>
                </c:pt>
                <c:pt idx="4" formatCode="0%">
                  <c:v>0.5955056179775281</c:v>
                </c:pt>
              </c:numCache>
            </c:numRef>
          </c:val>
          <c:extLst>
            <c:ext xmlns:c16="http://schemas.microsoft.com/office/drawing/2014/chart" uri="{C3380CC4-5D6E-409C-BE32-E72D297353CC}">
              <c16:uniqueId val="{00000005-BD05-4D23-9B32-A344269B7AE3}"/>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1060821849532485"/>
          <c:w val="1"/>
          <c:h val="0.214562386731105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900"/>
              <a:t>Wie heeft doorgaans de regie: het gezin of de professional?</a:t>
            </a:r>
          </a:p>
        </c:rich>
      </c:tx>
      <c:layout>
        <c:manualLayout>
          <c:xMode val="edge"/>
          <c:yMode val="edge"/>
          <c:x val="8.0555555555555556E-4"/>
          <c:y val="0.9394340911147861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7190157480314961"/>
          <c:y val="4.2254334132880905E-2"/>
          <c:w val="0.59754286964129488"/>
          <c:h val="0.64206088262251593"/>
        </c:manualLayout>
      </c:layout>
      <c:barChart>
        <c:barDir val="bar"/>
        <c:grouping val="percentStacked"/>
        <c:varyColors val="0"/>
        <c:ser>
          <c:idx val="0"/>
          <c:order val="0"/>
          <c:tx>
            <c:strRef>
              <c:f>'Figuren RGI Tilburg (NIEUW)'!$B$25</c:f>
              <c:strCache>
                <c:ptCount val="1"/>
                <c:pt idx="0">
                  <c:v>(Vrijwel) volledig het gezin</c:v>
                </c:pt>
              </c:strCache>
            </c:strRef>
          </c:tx>
          <c:spPr>
            <a:solidFill>
              <a:srgbClr val="0C335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A668-4FD9-8FA9-340D559CBC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(NIEUW)'!$A$26:$A$30</c:f>
              <c:strCache>
                <c:ptCount val="5"/>
                <c:pt idx="0">
                  <c:v>Totaal</c:v>
                </c:pt>
                <c:pt idx="2">
                  <c:v>De Toegang</c:v>
                </c:pt>
                <c:pt idx="3">
                  <c:v>Een gecertificeerde instelling</c:v>
                </c:pt>
                <c:pt idx="4">
                  <c:v>Een aanbieder van hulpverlening</c:v>
                </c:pt>
              </c:strCache>
            </c:strRef>
          </c:cat>
          <c:val>
            <c:numRef>
              <c:f>'Figuren RGI Tilburg (NIEUW)'!$B$26:$B$30</c:f>
              <c:numCache>
                <c:formatCode>General</c:formatCode>
                <c:ptCount val="5"/>
                <c:pt idx="0" formatCode="0%">
                  <c:v>9.056603773584905E-2</c:v>
                </c:pt>
                <c:pt idx="2" formatCode="0%">
                  <c:v>0.11578947368421053</c:v>
                </c:pt>
                <c:pt idx="3" formatCode="0%">
                  <c:v>0</c:v>
                </c:pt>
                <c:pt idx="4" formatCode="0%">
                  <c:v>8.2278481012658222E-2</c:v>
                </c:pt>
              </c:numCache>
            </c:numRef>
          </c:val>
          <c:extLst>
            <c:ext xmlns:c16="http://schemas.microsoft.com/office/drawing/2014/chart" uri="{C3380CC4-5D6E-409C-BE32-E72D297353CC}">
              <c16:uniqueId val="{00000001-A668-4FD9-8FA9-340D559CBC1C}"/>
            </c:ext>
          </c:extLst>
        </c:ser>
        <c:ser>
          <c:idx val="1"/>
          <c:order val="1"/>
          <c:tx>
            <c:strRef>
              <c:f>'Figuren RGI Tilburg (NIEUW)'!$C$25</c:f>
              <c:strCache>
                <c:ptCount val="1"/>
                <c:pt idx="0">
                  <c:v>Merendeels het gezin, deels de professional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(NIEUW)'!$A$26:$A$30</c:f>
              <c:strCache>
                <c:ptCount val="5"/>
                <c:pt idx="0">
                  <c:v>Totaal</c:v>
                </c:pt>
                <c:pt idx="2">
                  <c:v>De Toegang</c:v>
                </c:pt>
                <c:pt idx="3">
                  <c:v>Een gecertificeerde instelling</c:v>
                </c:pt>
                <c:pt idx="4">
                  <c:v>Een aanbieder van hulpverlening</c:v>
                </c:pt>
              </c:strCache>
            </c:strRef>
          </c:cat>
          <c:val>
            <c:numRef>
              <c:f>'Figuren RGI Tilburg (NIEUW)'!$C$26:$C$30</c:f>
              <c:numCache>
                <c:formatCode>General</c:formatCode>
                <c:ptCount val="5"/>
                <c:pt idx="0" formatCode="0%">
                  <c:v>0.39245283018867932</c:v>
                </c:pt>
                <c:pt idx="2" formatCode="0%">
                  <c:v>0.4</c:v>
                </c:pt>
                <c:pt idx="3" formatCode="0%">
                  <c:v>8.3333333333333315E-2</c:v>
                </c:pt>
                <c:pt idx="4" formatCode="0%">
                  <c:v>0.41139240506329117</c:v>
                </c:pt>
              </c:numCache>
            </c:numRef>
          </c:val>
          <c:extLst>
            <c:ext xmlns:c16="http://schemas.microsoft.com/office/drawing/2014/chart" uri="{C3380CC4-5D6E-409C-BE32-E72D297353CC}">
              <c16:uniqueId val="{00000002-A668-4FD9-8FA9-340D559CBC1C}"/>
            </c:ext>
          </c:extLst>
        </c:ser>
        <c:ser>
          <c:idx val="2"/>
          <c:order val="2"/>
          <c:tx>
            <c:strRef>
              <c:f>'Figuren RGI Tilburg (NIEUW)'!$D$25</c:f>
              <c:strCache>
                <c:ptCount val="1"/>
                <c:pt idx="0">
                  <c:v>Merendeels de professional, deels het gezin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(NIEUW)'!$A$26:$A$30</c:f>
              <c:strCache>
                <c:ptCount val="5"/>
                <c:pt idx="0">
                  <c:v>Totaal</c:v>
                </c:pt>
                <c:pt idx="2">
                  <c:v>De Toegang</c:v>
                </c:pt>
                <c:pt idx="3">
                  <c:v>Een gecertificeerde instelling</c:v>
                </c:pt>
                <c:pt idx="4">
                  <c:v>Een aanbieder van hulpverlening</c:v>
                </c:pt>
              </c:strCache>
            </c:strRef>
          </c:cat>
          <c:val>
            <c:numRef>
              <c:f>'Figuren RGI Tilburg (NIEUW)'!$D$26:$D$30</c:f>
              <c:numCache>
                <c:formatCode>General</c:formatCode>
                <c:ptCount val="5"/>
                <c:pt idx="0" formatCode="0%">
                  <c:v>0.34339622641509426</c:v>
                </c:pt>
                <c:pt idx="2" formatCode="0%">
                  <c:v>0.35789473684210527</c:v>
                </c:pt>
                <c:pt idx="3" formatCode="0%">
                  <c:v>0.58333333333333337</c:v>
                </c:pt>
                <c:pt idx="4" formatCode="0%">
                  <c:v>0.31645569620253167</c:v>
                </c:pt>
              </c:numCache>
            </c:numRef>
          </c:val>
          <c:extLst>
            <c:ext xmlns:c16="http://schemas.microsoft.com/office/drawing/2014/chart" uri="{C3380CC4-5D6E-409C-BE32-E72D297353CC}">
              <c16:uniqueId val="{00000003-A668-4FD9-8FA9-340D559CBC1C}"/>
            </c:ext>
          </c:extLst>
        </c:ser>
        <c:ser>
          <c:idx val="3"/>
          <c:order val="3"/>
          <c:tx>
            <c:strRef>
              <c:f>'Figuren RGI Tilburg (NIEUW)'!$E$25</c:f>
              <c:strCache>
                <c:ptCount val="1"/>
                <c:pt idx="0">
                  <c:v>(Vrijwel) volledig de professional</c:v>
                </c:pt>
              </c:strCache>
            </c:strRef>
          </c:tx>
          <c:spPr>
            <a:solidFill>
              <a:schemeClr val="accent5">
                <a:lumMod val="60000"/>
                <a:lumOff val="40000"/>
              </a:schemeClr>
            </a:solidFill>
            <a:ln>
              <a:noFill/>
            </a:ln>
            <a:effectLst/>
          </c:spPr>
          <c:invertIfNegative val="0"/>
          <c:cat>
            <c:strRef>
              <c:f>'Figuren RGI Tilburg (NIEUW)'!$A$26:$A$30</c:f>
              <c:strCache>
                <c:ptCount val="5"/>
                <c:pt idx="0">
                  <c:v>Totaal</c:v>
                </c:pt>
                <c:pt idx="2">
                  <c:v>De Toegang</c:v>
                </c:pt>
                <c:pt idx="3">
                  <c:v>Een gecertificeerde instelling</c:v>
                </c:pt>
                <c:pt idx="4">
                  <c:v>Een aanbieder van hulpverlening</c:v>
                </c:pt>
              </c:strCache>
            </c:strRef>
          </c:cat>
          <c:val>
            <c:numRef>
              <c:f>'Figuren RGI Tilburg (NIEUW)'!$E$26:$E$30</c:f>
              <c:numCache>
                <c:formatCode>General</c:formatCode>
                <c:ptCount val="5"/>
                <c:pt idx="0" formatCode="0%">
                  <c:v>3.0188679245283023E-2</c:v>
                </c:pt>
                <c:pt idx="2" formatCode="0%">
                  <c:v>1.0526315789473684E-2</c:v>
                </c:pt>
                <c:pt idx="3" formatCode="0%">
                  <c:v>0</c:v>
                </c:pt>
                <c:pt idx="4" formatCode="0%">
                  <c:v>4.4303797468354424E-2</c:v>
                </c:pt>
              </c:numCache>
            </c:numRef>
          </c:val>
          <c:extLst>
            <c:ext xmlns:c16="http://schemas.microsoft.com/office/drawing/2014/chart" uri="{C3380CC4-5D6E-409C-BE32-E72D297353CC}">
              <c16:uniqueId val="{00000004-A668-4FD9-8FA9-340D559CBC1C}"/>
            </c:ext>
          </c:extLst>
        </c:ser>
        <c:ser>
          <c:idx val="4"/>
          <c:order val="4"/>
          <c:tx>
            <c:strRef>
              <c:f>'Figuren RGI Tilburg (NIEUW)'!$F$25</c:f>
              <c:strCache>
                <c:ptCount val="1"/>
                <c:pt idx="0">
                  <c:v>Anders, namelijk:</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(NIEUW)'!$A$26:$A$30</c:f>
              <c:strCache>
                <c:ptCount val="5"/>
                <c:pt idx="0">
                  <c:v>Totaal</c:v>
                </c:pt>
                <c:pt idx="2">
                  <c:v>De Toegang</c:v>
                </c:pt>
                <c:pt idx="3">
                  <c:v>Een gecertificeerde instelling</c:v>
                </c:pt>
                <c:pt idx="4">
                  <c:v>Een aanbieder van hulpverlening</c:v>
                </c:pt>
              </c:strCache>
            </c:strRef>
          </c:cat>
          <c:val>
            <c:numRef>
              <c:f>'Figuren RGI Tilburg (NIEUW)'!$F$26:$F$30</c:f>
              <c:numCache>
                <c:formatCode>General</c:formatCode>
                <c:ptCount val="5"/>
                <c:pt idx="0" formatCode="0%">
                  <c:v>0.14339622641509434</c:v>
                </c:pt>
                <c:pt idx="2" formatCode="0%">
                  <c:v>0.11578947368421053</c:v>
                </c:pt>
                <c:pt idx="3" formatCode="0%">
                  <c:v>0.33333333333333326</c:v>
                </c:pt>
                <c:pt idx="4" formatCode="0%">
                  <c:v>0.14556962025316456</c:v>
                </c:pt>
              </c:numCache>
            </c:numRef>
          </c:val>
          <c:extLst>
            <c:ext xmlns:c16="http://schemas.microsoft.com/office/drawing/2014/chart" uri="{C3380CC4-5D6E-409C-BE32-E72D297353CC}">
              <c16:uniqueId val="{00000005-A668-4FD9-8FA9-340D559CBC1C}"/>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71694338813159397"/>
          <c:w val="1"/>
          <c:h val="0.1981473897696913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Wat vindt u ervan dat is afgesproken dat de regie in beginsel bij het gezin ligt?</a:t>
            </a:r>
          </a:p>
        </c:rich>
      </c:tx>
      <c:layout>
        <c:manualLayout>
          <c:xMode val="edge"/>
          <c:yMode val="edge"/>
          <c:x val="8.0546754805377102E-4"/>
          <c:y val="0.93525459632280561"/>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452877656356246"/>
        </c:manualLayout>
      </c:layout>
      <c:barChart>
        <c:barDir val="bar"/>
        <c:grouping val="percentStacked"/>
        <c:varyColors val="0"/>
        <c:ser>
          <c:idx val="0"/>
          <c:order val="0"/>
          <c:tx>
            <c:strRef>
              <c:f>'Figuren RGI Tilburg (NIEUW)'!$V$103</c:f>
              <c:strCache>
                <c:ptCount val="1"/>
                <c:pt idx="0">
                  <c:v>Goed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(NIEUW)'!$U$104:$U$108</c:f>
              <c:strCache>
                <c:ptCount val="5"/>
                <c:pt idx="0">
                  <c:v>Totaal</c:v>
                </c:pt>
                <c:pt idx="2">
                  <c:v>De Toegang</c:v>
                </c:pt>
                <c:pt idx="3">
                  <c:v>Een gecertificeerde instelling</c:v>
                </c:pt>
                <c:pt idx="4">
                  <c:v>Een aanbieder van hulpverlening</c:v>
                </c:pt>
              </c:strCache>
            </c:strRef>
          </c:cat>
          <c:val>
            <c:numRef>
              <c:f>'Figuren RGI Tilburg (NIEUW)'!$V$104:$V$108</c:f>
              <c:numCache>
                <c:formatCode>General</c:formatCode>
                <c:ptCount val="5"/>
                <c:pt idx="0" formatCode="0%">
                  <c:v>0.4320987654320988</c:v>
                </c:pt>
                <c:pt idx="2" formatCode="0%">
                  <c:v>0.55056179775280889</c:v>
                </c:pt>
                <c:pt idx="3" formatCode="0%">
                  <c:v>0.18181818181818182</c:v>
                </c:pt>
                <c:pt idx="4" formatCode="0%">
                  <c:v>0.3776223776223776</c:v>
                </c:pt>
              </c:numCache>
            </c:numRef>
          </c:val>
          <c:extLst>
            <c:ext xmlns:c16="http://schemas.microsoft.com/office/drawing/2014/chart" uri="{C3380CC4-5D6E-409C-BE32-E72D297353CC}">
              <c16:uniqueId val="{00000000-BB2D-4AC5-901E-AF2B3CA4D9EB}"/>
            </c:ext>
          </c:extLst>
        </c:ser>
        <c:ser>
          <c:idx val="1"/>
          <c:order val="1"/>
          <c:tx>
            <c:strRef>
              <c:f>'Figuren RGI Tilburg (NIEUW)'!$W$103</c:f>
              <c:strCache>
                <c:ptCount val="1"/>
                <c:pt idx="0">
                  <c:v>Deels goed, deels niet goed</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(NIEUW)'!$U$104:$U$108</c:f>
              <c:strCache>
                <c:ptCount val="5"/>
                <c:pt idx="0">
                  <c:v>Totaal</c:v>
                </c:pt>
                <c:pt idx="2">
                  <c:v>De Toegang</c:v>
                </c:pt>
                <c:pt idx="3">
                  <c:v>Een gecertificeerde instelling</c:v>
                </c:pt>
                <c:pt idx="4">
                  <c:v>Een aanbieder van hulpverlening</c:v>
                </c:pt>
              </c:strCache>
            </c:strRef>
          </c:cat>
          <c:val>
            <c:numRef>
              <c:f>'Figuren RGI Tilburg (NIEUW)'!$W$104:$W$108</c:f>
              <c:numCache>
                <c:formatCode>General</c:formatCode>
                <c:ptCount val="5"/>
                <c:pt idx="0" formatCode="0%">
                  <c:v>0.53497942386831276</c:v>
                </c:pt>
                <c:pt idx="2" formatCode="0%">
                  <c:v>0.4382022471910112</c:v>
                </c:pt>
                <c:pt idx="3" formatCode="0%">
                  <c:v>0.72727272727272729</c:v>
                </c:pt>
                <c:pt idx="4" formatCode="0%">
                  <c:v>0.58041958041958042</c:v>
                </c:pt>
              </c:numCache>
            </c:numRef>
          </c:val>
          <c:extLst>
            <c:ext xmlns:c16="http://schemas.microsoft.com/office/drawing/2014/chart" uri="{C3380CC4-5D6E-409C-BE32-E72D297353CC}">
              <c16:uniqueId val="{00000001-BB2D-4AC5-901E-AF2B3CA4D9EB}"/>
            </c:ext>
          </c:extLst>
        </c:ser>
        <c:ser>
          <c:idx val="2"/>
          <c:order val="2"/>
          <c:tx>
            <c:strRef>
              <c:f>'Figuren RGI Tilburg (NIEUW)'!$X$103</c:f>
              <c:strCache>
                <c:ptCount val="1"/>
                <c:pt idx="0">
                  <c:v>Niet goed</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BB2D-4AC5-901E-AF2B3CA4D9EB}"/>
                </c:ext>
              </c:extLst>
            </c:dLbl>
            <c:dLbl>
              <c:idx val="2"/>
              <c:delete val="1"/>
              <c:extLst>
                <c:ext xmlns:c15="http://schemas.microsoft.com/office/drawing/2012/chart" uri="{CE6537A1-D6FC-4f65-9D91-7224C49458BB}"/>
                <c:ext xmlns:c16="http://schemas.microsoft.com/office/drawing/2014/chart" uri="{C3380CC4-5D6E-409C-BE32-E72D297353CC}">
                  <c16:uniqueId val="{00000003-BB2D-4AC5-901E-AF2B3CA4D9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(NIEUW)'!$U$104:$U$108</c:f>
              <c:strCache>
                <c:ptCount val="5"/>
                <c:pt idx="0">
                  <c:v>Totaal</c:v>
                </c:pt>
                <c:pt idx="2">
                  <c:v>De Toegang</c:v>
                </c:pt>
                <c:pt idx="3">
                  <c:v>Een gecertificeerde instelling</c:v>
                </c:pt>
                <c:pt idx="4">
                  <c:v>Een aanbieder van hulpverlening</c:v>
                </c:pt>
              </c:strCache>
            </c:strRef>
          </c:cat>
          <c:val>
            <c:numRef>
              <c:f>'Figuren RGI Tilburg (NIEUW)'!$X$104:$X$108</c:f>
              <c:numCache>
                <c:formatCode>General</c:formatCode>
                <c:ptCount val="5"/>
                <c:pt idx="0" formatCode="0%">
                  <c:v>3.292181069958848E-2</c:v>
                </c:pt>
                <c:pt idx="2" formatCode="0%">
                  <c:v>1.1235955056179777E-2</c:v>
                </c:pt>
                <c:pt idx="3" formatCode="0%">
                  <c:v>9.0909090909090912E-2</c:v>
                </c:pt>
                <c:pt idx="4" formatCode="0%">
                  <c:v>4.195804195804196E-2</c:v>
                </c:pt>
              </c:numCache>
            </c:numRef>
          </c:val>
          <c:extLst>
            <c:ext xmlns:c16="http://schemas.microsoft.com/office/drawing/2014/chart" uri="{C3380CC4-5D6E-409C-BE32-E72D297353CC}">
              <c16:uniqueId val="{00000004-BB2D-4AC5-901E-AF2B3CA4D9EB}"/>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0"/>
          <c:y val="0.82095875007163843"/>
          <c:w val="0.98879615048118985"/>
          <c:h val="9.965406395205525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nl-NL" sz="900"/>
              <a:t>Bent u bekend met de sociale kaart/de mogelijkheden van het voorliggend veld om te bepalen welke vorm van hulpverlening het beste past?</a:t>
            </a:r>
          </a:p>
        </c:rich>
      </c:tx>
      <c:layout>
        <c:manualLayout>
          <c:xMode val="edge"/>
          <c:yMode val="edge"/>
          <c:x val="8.0555555555555556E-4"/>
          <c:y val="0.93525444736074659"/>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33579046369203852"/>
          <c:y val="5.0925925925925923E-2"/>
          <c:w val="0.63365398075240598"/>
          <c:h val="0.70370370370370372"/>
        </c:manualLayout>
      </c:layout>
      <c:barChart>
        <c:barDir val="bar"/>
        <c:grouping val="percentStacked"/>
        <c:varyColors val="0"/>
        <c:ser>
          <c:idx val="0"/>
          <c:order val="0"/>
          <c:tx>
            <c:strRef>
              <c:f>'Figuren RGI Tilburg (NIEUW)'!$B$119</c:f>
              <c:strCache>
                <c:ptCount val="1"/>
                <c:pt idx="0">
                  <c:v>Ja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(NIEUW)'!$A$120:$A$123</c:f>
              <c:strCache>
                <c:ptCount val="4"/>
                <c:pt idx="0">
                  <c:v>Totaal</c:v>
                </c:pt>
                <c:pt idx="2">
                  <c:v>De Toegang</c:v>
                </c:pt>
                <c:pt idx="3">
                  <c:v>Een gecertificeerde instelling</c:v>
                </c:pt>
              </c:strCache>
            </c:strRef>
          </c:cat>
          <c:val>
            <c:numRef>
              <c:f>'Figuren RGI Tilburg (NIEUW)'!$B$120:$B$123</c:f>
              <c:numCache>
                <c:formatCode>General</c:formatCode>
                <c:ptCount val="4"/>
                <c:pt idx="0" formatCode="0%">
                  <c:v>0.65263157894736845</c:v>
                </c:pt>
                <c:pt idx="2" formatCode="0%">
                  <c:v>0.63218390804597702</c:v>
                </c:pt>
                <c:pt idx="3" formatCode="0%">
                  <c:v>0.875</c:v>
                </c:pt>
              </c:numCache>
            </c:numRef>
          </c:val>
          <c:extLst>
            <c:ext xmlns:c16="http://schemas.microsoft.com/office/drawing/2014/chart" uri="{C3380CC4-5D6E-409C-BE32-E72D297353CC}">
              <c16:uniqueId val="{00000000-437C-4101-8138-2675D0E2B814}"/>
            </c:ext>
          </c:extLst>
        </c:ser>
        <c:ser>
          <c:idx val="1"/>
          <c:order val="1"/>
          <c:tx>
            <c:strRef>
              <c:f>'Figuren RGI Tilburg (NIEUW)'!$C$119</c:f>
              <c:strCache>
                <c:ptCount val="1"/>
                <c:pt idx="0">
                  <c:v>Deels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'Figuren RGI Tilburg (NIEUW)'!$A$120:$A$123</c:f>
              <c:strCache>
                <c:ptCount val="4"/>
                <c:pt idx="0">
                  <c:v>Totaal</c:v>
                </c:pt>
                <c:pt idx="2">
                  <c:v>De Toegang</c:v>
                </c:pt>
                <c:pt idx="3">
                  <c:v>Een gecertificeerde instelling</c:v>
                </c:pt>
              </c:strCache>
            </c:strRef>
          </c:cat>
          <c:val>
            <c:numRef>
              <c:f>'Figuren RGI Tilburg (NIEUW)'!$C$120:$C$123</c:f>
              <c:numCache>
                <c:formatCode>General</c:formatCode>
                <c:ptCount val="4"/>
                <c:pt idx="0" formatCode="0%">
                  <c:v>0.33684210526315789</c:v>
                </c:pt>
                <c:pt idx="2" formatCode="0%">
                  <c:v>0.35632183908045983</c:v>
                </c:pt>
                <c:pt idx="3" formatCode="0%">
                  <c:v>0.125</c:v>
                </c:pt>
              </c:numCache>
            </c:numRef>
          </c:val>
          <c:extLst>
            <c:ext xmlns:c16="http://schemas.microsoft.com/office/drawing/2014/chart" uri="{C3380CC4-5D6E-409C-BE32-E72D297353CC}">
              <c16:uniqueId val="{00000001-437C-4101-8138-2675D0E2B814}"/>
            </c:ext>
          </c:extLst>
        </c:ser>
        <c:ser>
          <c:idx val="2"/>
          <c:order val="2"/>
          <c:tx>
            <c:strRef>
              <c:f>'Figuren RGI Tilburg (NIEUW)'!$D$119</c:f>
              <c:strCache>
                <c:ptCount val="1"/>
                <c:pt idx="0">
                  <c:v>Nee</c:v>
                </c:pt>
              </c:strCache>
            </c:strRef>
          </c:tx>
          <c:spPr>
            <a:solidFill>
              <a:srgbClr val="FF0000"/>
            </a:solidFill>
            <a:ln>
              <a:noFill/>
            </a:ln>
            <a:effectLst/>
          </c:spPr>
          <c:invertIfNegative val="0"/>
          <c:cat>
            <c:strRef>
              <c:f>'Figuren RGI Tilburg (NIEUW)'!$A$120:$A$123</c:f>
              <c:strCache>
                <c:ptCount val="4"/>
                <c:pt idx="0">
                  <c:v>Totaal</c:v>
                </c:pt>
                <c:pt idx="2">
                  <c:v>De Toegang</c:v>
                </c:pt>
                <c:pt idx="3">
                  <c:v>Een gecertificeerde instelling</c:v>
                </c:pt>
              </c:strCache>
            </c:strRef>
          </c:cat>
          <c:val>
            <c:numRef>
              <c:f>'Figuren RGI Tilburg (NIEUW)'!$D$120:$D$123</c:f>
              <c:numCache>
                <c:formatCode>General</c:formatCode>
                <c:ptCount val="4"/>
                <c:pt idx="0" formatCode="0%">
                  <c:v>1.0526315789473684E-2</c:v>
                </c:pt>
                <c:pt idx="2" formatCode="0%">
                  <c:v>1.1494252873563218E-2</c:v>
                </c:pt>
                <c:pt idx="3" formatCode="0%">
                  <c:v>0</c:v>
                </c:pt>
              </c:numCache>
            </c:numRef>
          </c:val>
          <c:extLst>
            <c:ext xmlns:c16="http://schemas.microsoft.com/office/drawing/2014/chart" uri="{C3380CC4-5D6E-409C-BE32-E72D297353CC}">
              <c16:uniqueId val="{00000002-437C-4101-8138-2675D0E2B814}"/>
            </c:ext>
          </c:extLst>
        </c:ser>
        <c:dLbls>
          <c:showLegendKey val="0"/>
          <c:showVal val="0"/>
          <c:showCatName val="0"/>
          <c:showSerName val="0"/>
          <c:showPercent val="0"/>
          <c:showBubbleSize val="0"/>
        </c:dLbls>
        <c:gapWidth val="50"/>
        <c:overlap val="100"/>
        <c:axId val="1970975264"/>
        <c:axId val="2092177536"/>
      </c:barChart>
      <c:catAx>
        <c:axId val="1970975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crossAx val="2092177536"/>
        <c:crosses val="autoZero"/>
        <c:auto val="1"/>
        <c:lblAlgn val="ctr"/>
        <c:lblOffset val="100"/>
        <c:noMultiLvlLbl val="0"/>
      </c:catAx>
      <c:valAx>
        <c:axId val="2092177536"/>
        <c:scaling>
          <c:orientation val="minMax"/>
        </c:scaling>
        <c:delete val="1"/>
        <c:axPos val="t"/>
        <c:numFmt formatCode="0%" sourceLinked="1"/>
        <c:majorTickMark val="none"/>
        <c:minorTickMark val="none"/>
        <c:tickLblPos val="nextTo"/>
        <c:crossAx val="1970975264"/>
        <c:crosses val="autoZero"/>
        <c:crossBetween val="between"/>
      </c:valAx>
      <c:spPr>
        <a:noFill/>
        <a:ln>
          <a:noFill/>
        </a:ln>
        <a:effectLst/>
      </c:spPr>
    </c:plotArea>
    <c:legend>
      <c:legendPos val="r"/>
      <c:layout>
        <c:manualLayout>
          <c:xMode val="edge"/>
          <c:yMode val="edge"/>
          <c:x val="2.7777777777777779E-3"/>
          <c:y val="0.76066826415966504"/>
          <c:w val="0.98879615048118985"/>
          <c:h val="0.111114766158382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6275" cy="49836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49862" y="1"/>
            <a:ext cx="2946275" cy="498366"/>
          </a:xfrm>
          <a:prstGeom prst="rect">
            <a:avLst/>
          </a:prstGeom>
        </p:spPr>
        <p:txBody>
          <a:bodyPr vert="horz" lIns="91440" tIns="45720" rIns="91440" bIns="45720" rtlCol="0"/>
          <a:lstStyle>
            <a:lvl1pPr algn="r">
              <a:defRPr sz="1200"/>
            </a:lvl1pPr>
          </a:lstStyle>
          <a:p>
            <a:fld id="{DA4A8CF9-2295-405F-B121-5519DB4DC395}" type="datetimeFigureOut">
              <a:rPr lang="nl-NL" smtClean="0"/>
              <a:t>16-12-2020</a:t>
            </a:fld>
            <a:endParaRPr lang="nl-NL"/>
          </a:p>
        </p:txBody>
      </p:sp>
      <p:sp>
        <p:nvSpPr>
          <p:cNvPr id="4" name="Tijdelijke aanduiding voor voettekst 3"/>
          <p:cNvSpPr>
            <a:spLocks noGrp="1"/>
          </p:cNvSpPr>
          <p:nvPr>
            <p:ph type="ftr" sz="quarter" idx="2"/>
          </p:nvPr>
        </p:nvSpPr>
        <p:spPr>
          <a:xfrm>
            <a:off x="0" y="9428273"/>
            <a:ext cx="2946275" cy="498366"/>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9862" y="9428273"/>
            <a:ext cx="2946275" cy="498366"/>
          </a:xfrm>
          <a:prstGeom prst="rect">
            <a:avLst/>
          </a:prstGeom>
        </p:spPr>
        <p:txBody>
          <a:bodyPr vert="horz" lIns="91440" tIns="45720" rIns="91440" bIns="45720" rtlCol="0" anchor="b"/>
          <a:lstStyle>
            <a:lvl1pPr algn="r">
              <a:defRPr sz="1200"/>
            </a:lvl1pPr>
          </a:lstStyle>
          <a:p>
            <a:fld id="{186A6BBB-9A53-4FE1-9315-8B0F180A1AE7}" type="slidenum">
              <a:rPr lang="nl-NL" smtClean="0"/>
              <a:t>‹nr.›</a:t>
            </a:fld>
            <a:endParaRPr lang="nl-NL"/>
          </a:p>
        </p:txBody>
      </p:sp>
    </p:spTree>
    <p:extLst>
      <p:ext uri="{BB962C8B-B14F-4D97-AF65-F5344CB8AC3E}">
        <p14:creationId xmlns:p14="http://schemas.microsoft.com/office/powerpoint/2010/main" val="3638018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F8EE26D6-58E9-4EA5-812F-BE4948863B84}" type="datetimeFigureOut">
              <a:rPr lang="nl-NL" smtClean="0"/>
              <a:t>16-12-2020</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780ECD54-E2D8-414E-BC67-BCC693C85EDD}" type="slidenum">
              <a:rPr lang="nl-NL" smtClean="0"/>
              <a:t>‹nr.›</a:t>
            </a:fld>
            <a:endParaRPr lang="nl-NL"/>
          </a:p>
        </p:txBody>
      </p:sp>
    </p:spTree>
    <p:extLst>
      <p:ext uri="{BB962C8B-B14F-4D97-AF65-F5344CB8AC3E}">
        <p14:creationId xmlns:p14="http://schemas.microsoft.com/office/powerpoint/2010/main" val="27330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a:t>
            </a:fld>
            <a:endParaRPr lang="nl-NL"/>
          </a:p>
        </p:txBody>
      </p:sp>
    </p:spTree>
    <p:extLst>
      <p:ext uri="{BB962C8B-B14F-4D97-AF65-F5344CB8AC3E}">
        <p14:creationId xmlns:p14="http://schemas.microsoft.com/office/powerpoint/2010/main" val="195842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10</a:t>
            </a:fld>
            <a:endParaRPr lang="nl-NL"/>
          </a:p>
        </p:txBody>
      </p:sp>
    </p:spTree>
    <p:extLst>
      <p:ext uri="{BB962C8B-B14F-4D97-AF65-F5344CB8AC3E}">
        <p14:creationId xmlns:p14="http://schemas.microsoft.com/office/powerpoint/2010/main" val="1642125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11</a:t>
            </a:fld>
            <a:endParaRPr lang="nl-NL"/>
          </a:p>
        </p:txBody>
      </p:sp>
    </p:spTree>
    <p:extLst>
      <p:ext uri="{BB962C8B-B14F-4D97-AF65-F5344CB8AC3E}">
        <p14:creationId xmlns:p14="http://schemas.microsoft.com/office/powerpoint/2010/main" val="236503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12</a:t>
            </a:fld>
            <a:endParaRPr lang="nl-NL"/>
          </a:p>
        </p:txBody>
      </p:sp>
    </p:spTree>
    <p:extLst>
      <p:ext uri="{BB962C8B-B14F-4D97-AF65-F5344CB8AC3E}">
        <p14:creationId xmlns:p14="http://schemas.microsoft.com/office/powerpoint/2010/main" val="2341877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13</a:t>
            </a:fld>
            <a:endParaRPr lang="nl-NL"/>
          </a:p>
        </p:txBody>
      </p:sp>
    </p:spTree>
    <p:extLst>
      <p:ext uri="{BB962C8B-B14F-4D97-AF65-F5344CB8AC3E}">
        <p14:creationId xmlns:p14="http://schemas.microsoft.com/office/powerpoint/2010/main" val="50615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14</a:t>
            </a:fld>
            <a:endParaRPr lang="nl-NL"/>
          </a:p>
        </p:txBody>
      </p:sp>
    </p:spTree>
    <p:extLst>
      <p:ext uri="{BB962C8B-B14F-4D97-AF65-F5344CB8AC3E}">
        <p14:creationId xmlns:p14="http://schemas.microsoft.com/office/powerpoint/2010/main" val="212289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15</a:t>
            </a:fld>
            <a:endParaRPr lang="nl-NL"/>
          </a:p>
        </p:txBody>
      </p:sp>
    </p:spTree>
    <p:extLst>
      <p:ext uri="{BB962C8B-B14F-4D97-AF65-F5344CB8AC3E}">
        <p14:creationId xmlns:p14="http://schemas.microsoft.com/office/powerpoint/2010/main" val="2271392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16</a:t>
            </a:fld>
            <a:endParaRPr lang="nl-NL"/>
          </a:p>
        </p:txBody>
      </p:sp>
    </p:spTree>
    <p:extLst>
      <p:ext uri="{BB962C8B-B14F-4D97-AF65-F5344CB8AC3E}">
        <p14:creationId xmlns:p14="http://schemas.microsoft.com/office/powerpoint/2010/main" val="2920206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17</a:t>
            </a:fld>
            <a:endParaRPr lang="nl-NL"/>
          </a:p>
        </p:txBody>
      </p:sp>
    </p:spTree>
    <p:extLst>
      <p:ext uri="{BB962C8B-B14F-4D97-AF65-F5344CB8AC3E}">
        <p14:creationId xmlns:p14="http://schemas.microsoft.com/office/powerpoint/2010/main" val="3840814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18</a:t>
            </a:fld>
            <a:endParaRPr lang="nl-NL"/>
          </a:p>
        </p:txBody>
      </p:sp>
    </p:spTree>
    <p:extLst>
      <p:ext uri="{BB962C8B-B14F-4D97-AF65-F5344CB8AC3E}">
        <p14:creationId xmlns:p14="http://schemas.microsoft.com/office/powerpoint/2010/main" val="1525758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19</a:t>
            </a:fld>
            <a:endParaRPr lang="nl-NL"/>
          </a:p>
        </p:txBody>
      </p:sp>
    </p:spTree>
    <p:extLst>
      <p:ext uri="{BB962C8B-B14F-4D97-AF65-F5344CB8AC3E}">
        <p14:creationId xmlns:p14="http://schemas.microsoft.com/office/powerpoint/2010/main" val="2006296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a:t>
            </a:fld>
            <a:endParaRPr lang="nl-NL"/>
          </a:p>
        </p:txBody>
      </p:sp>
    </p:spTree>
    <p:extLst>
      <p:ext uri="{BB962C8B-B14F-4D97-AF65-F5344CB8AC3E}">
        <p14:creationId xmlns:p14="http://schemas.microsoft.com/office/powerpoint/2010/main" val="240389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20</a:t>
            </a:fld>
            <a:endParaRPr lang="nl-NL"/>
          </a:p>
        </p:txBody>
      </p:sp>
    </p:spTree>
    <p:extLst>
      <p:ext uri="{BB962C8B-B14F-4D97-AF65-F5344CB8AC3E}">
        <p14:creationId xmlns:p14="http://schemas.microsoft.com/office/powerpoint/2010/main" val="92310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21</a:t>
            </a:fld>
            <a:endParaRPr lang="nl-NL"/>
          </a:p>
        </p:txBody>
      </p:sp>
    </p:spTree>
    <p:extLst>
      <p:ext uri="{BB962C8B-B14F-4D97-AF65-F5344CB8AC3E}">
        <p14:creationId xmlns:p14="http://schemas.microsoft.com/office/powerpoint/2010/main" val="1451742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22</a:t>
            </a:fld>
            <a:endParaRPr lang="nl-NL"/>
          </a:p>
        </p:txBody>
      </p:sp>
    </p:spTree>
    <p:extLst>
      <p:ext uri="{BB962C8B-B14F-4D97-AF65-F5344CB8AC3E}">
        <p14:creationId xmlns:p14="http://schemas.microsoft.com/office/powerpoint/2010/main" val="2297430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23</a:t>
            </a:fld>
            <a:endParaRPr lang="nl-NL"/>
          </a:p>
        </p:txBody>
      </p:sp>
    </p:spTree>
    <p:extLst>
      <p:ext uri="{BB962C8B-B14F-4D97-AF65-F5344CB8AC3E}">
        <p14:creationId xmlns:p14="http://schemas.microsoft.com/office/powerpoint/2010/main" val="4158636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24</a:t>
            </a:fld>
            <a:endParaRPr lang="nl-NL"/>
          </a:p>
        </p:txBody>
      </p:sp>
    </p:spTree>
    <p:extLst>
      <p:ext uri="{BB962C8B-B14F-4D97-AF65-F5344CB8AC3E}">
        <p14:creationId xmlns:p14="http://schemas.microsoft.com/office/powerpoint/2010/main" val="12831166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25</a:t>
            </a:fld>
            <a:endParaRPr lang="nl-NL"/>
          </a:p>
        </p:txBody>
      </p:sp>
    </p:spTree>
    <p:extLst>
      <p:ext uri="{BB962C8B-B14F-4D97-AF65-F5344CB8AC3E}">
        <p14:creationId xmlns:p14="http://schemas.microsoft.com/office/powerpoint/2010/main" val="3562347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26</a:t>
            </a:fld>
            <a:endParaRPr lang="nl-NL"/>
          </a:p>
        </p:txBody>
      </p:sp>
    </p:spTree>
    <p:extLst>
      <p:ext uri="{BB962C8B-B14F-4D97-AF65-F5344CB8AC3E}">
        <p14:creationId xmlns:p14="http://schemas.microsoft.com/office/powerpoint/2010/main" val="1309677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27</a:t>
            </a:fld>
            <a:endParaRPr lang="nl-NL"/>
          </a:p>
        </p:txBody>
      </p:sp>
    </p:spTree>
    <p:extLst>
      <p:ext uri="{BB962C8B-B14F-4D97-AF65-F5344CB8AC3E}">
        <p14:creationId xmlns:p14="http://schemas.microsoft.com/office/powerpoint/2010/main" val="2299115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28</a:t>
            </a:fld>
            <a:endParaRPr lang="nl-NL"/>
          </a:p>
        </p:txBody>
      </p:sp>
    </p:spTree>
    <p:extLst>
      <p:ext uri="{BB962C8B-B14F-4D97-AF65-F5344CB8AC3E}">
        <p14:creationId xmlns:p14="http://schemas.microsoft.com/office/powerpoint/2010/main" val="36279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29</a:t>
            </a:fld>
            <a:endParaRPr lang="nl-NL"/>
          </a:p>
        </p:txBody>
      </p:sp>
    </p:spTree>
    <p:extLst>
      <p:ext uri="{BB962C8B-B14F-4D97-AF65-F5344CB8AC3E}">
        <p14:creationId xmlns:p14="http://schemas.microsoft.com/office/powerpoint/2010/main" val="275436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a:t>
            </a:fld>
            <a:endParaRPr lang="nl-NL"/>
          </a:p>
        </p:txBody>
      </p:sp>
    </p:spTree>
    <p:extLst>
      <p:ext uri="{BB962C8B-B14F-4D97-AF65-F5344CB8AC3E}">
        <p14:creationId xmlns:p14="http://schemas.microsoft.com/office/powerpoint/2010/main" val="783158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30</a:t>
            </a:fld>
            <a:endParaRPr lang="nl-NL"/>
          </a:p>
        </p:txBody>
      </p:sp>
    </p:spTree>
    <p:extLst>
      <p:ext uri="{BB962C8B-B14F-4D97-AF65-F5344CB8AC3E}">
        <p14:creationId xmlns:p14="http://schemas.microsoft.com/office/powerpoint/2010/main" val="122341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31</a:t>
            </a:fld>
            <a:endParaRPr lang="nl-NL"/>
          </a:p>
        </p:txBody>
      </p:sp>
    </p:spTree>
    <p:extLst>
      <p:ext uri="{BB962C8B-B14F-4D97-AF65-F5344CB8AC3E}">
        <p14:creationId xmlns:p14="http://schemas.microsoft.com/office/powerpoint/2010/main" val="3874713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32</a:t>
            </a:fld>
            <a:endParaRPr lang="nl-NL"/>
          </a:p>
        </p:txBody>
      </p:sp>
    </p:spTree>
    <p:extLst>
      <p:ext uri="{BB962C8B-B14F-4D97-AF65-F5344CB8AC3E}">
        <p14:creationId xmlns:p14="http://schemas.microsoft.com/office/powerpoint/2010/main" val="142706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33</a:t>
            </a:fld>
            <a:endParaRPr lang="nl-NL"/>
          </a:p>
        </p:txBody>
      </p:sp>
    </p:spTree>
    <p:extLst>
      <p:ext uri="{BB962C8B-B14F-4D97-AF65-F5344CB8AC3E}">
        <p14:creationId xmlns:p14="http://schemas.microsoft.com/office/powerpoint/2010/main" val="2009901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34</a:t>
            </a:fld>
            <a:endParaRPr lang="nl-NL"/>
          </a:p>
        </p:txBody>
      </p:sp>
    </p:spTree>
    <p:extLst>
      <p:ext uri="{BB962C8B-B14F-4D97-AF65-F5344CB8AC3E}">
        <p14:creationId xmlns:p14="http://schemas.microsoft.com/office/powerpoint/2010/main" val="33086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35</a:t>
            </a:fld>
            <a:endParaRPr lang="nl-NL"/>
          </a:p>
        </p:txBody>
      </p:sp>
    </p:spTree>
    <p:extLst>
      <p:ext uri="{BB962C8B-B14F-4D97-AF65-F5344CB8AC3E}">
        <p14:creationId xmlns:p14="http://schemas.microsoft.com/office/powerpoint/2010/main" val="37867659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36</a:t>
            </a:fld>
            <a:endParaRPr lang="nl-NL"/>
          </a:p>
        </p:txBody>
      </p:sp>
    </p:spTree>
    <p:extLst>
      <p:ext uri="{BB962C8B-B14F-4D97-AF65-F5344CB8AC3E}">
        <p14:creationId xmlns:p14="http://schemas.microsoft.com/office/powerpoint/2010/main" val="1538630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37</a:t>
            </a:fld>
            <a:endParaRPr lang="nl-NL"/>
          </a:p>
        </p:txBody>
      </p:sp>
    </p:spTree>
    <p:extLst>
      <p:ext uri="{BB962C8B-B14F-4D97-AF65-F5344CB8AC3E}">
        <p14:creationId xmlns:p14="http://schemas.microsoft.com/office/powerpoint/2010/main" val="33080534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38</a:t>
            </a:fld>
            <a:endParaRPr lang="nl-NL"/>
          </a:p>
        </p:txBody>
      </p:sp>
    </p:spTree>
    <p:extLst>
      <p:ext uri="{BB962C8B-B14F-4D97-AF65-F5344CB8AC3E}">
        <p14:creationId xmlns:p14="http://schemas.microsoft.com/office/powerpoint/2010/main" val="1148758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39</a:t>
            </a:fld>
            <a:endParaRPr lang="nl-NL"/>
          </a:p>
        </p:txBody>
      </p:sp>
    </p:spTree>
    <p:extLst>
      <p:ext uri="{BB962C8B-B14F-4D97-AF65-F5344CB8AC3E}">
        <p14:creationId xmlns:p14="http://schemas.microsoft.com/office/powerpoint/2010/main" val="148162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a:t>
            </a:fld>
            <a:endParaRPr lang="nl-NL"/>
          </a:p>
        </p:txBody>
      </p:sp>
    </p:spTree>
    <p:extLst>
      <p:ext uri="{BB962C8B-B14F-4D97-AF65-F5344CB8AC3E}">
        <p14:creationId xmlns:p14="http://schemas.microsoft.com/office/powerpoint/2010/main" val="380001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40</a:t>
            </a:fld>
            <a:endParaRPr lang="nl-NL"/>
          </a:p>
        </p:txBody>
      </p:sp>
    </p:spTree>
    <p:extLst>
      <p:ext uri="{BB962C8B-B14F-4D97-AF65-F5344CB8AC3E}">
        <p14:creationId xmlns:p14="http://schemas.microsoft.com/office/powerpoint/2010/main" val="1421960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41</a:t>
            </a:fld>
            <a:endParaRPr lang="nl-NL"/>
          </a:p>
        </p:txBody>
      </p:sp>
    </p:spTree>
    <p:extLst>
      <p:ext uri="{BB962C8B-B14F-4D97-AF65-F5344CB8AC3E}">
        <p14:creationId xmlns:p14="http://schemas.microsoft.com/office/powerpoint/2010/main" val="774768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42</a:t>
            </a:fld>
            <a:endParaRPr lang="nl-NL"/>
          </a:p>
        </p:txBody>
      </p:sp>
    </p:spTree>
    <p:extLst>
      <p:ext uri="{BB962C8B-B14F-4D97-AF65-F5344CB8AC3E}">
        <p14:creationId xmlns:p14="http://schemas.microsoft.com/office/powerpoint/2010/main" val="3859980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43</a:t>
            </a:fld>
            <a:endParaRPr lang="nl-NL"/>
          </a:p>
        </p:txBody>
      </p:sp>
    </p:spTree>
    <p:extLst>
      <p:ext uri="{BB962C8B-B14F-4D97-AF65-F5344CB8AC3E}">
        <p14:creationId xmlns:p14="http://schemas.microsoft.com/office/powerpoint/2010/main" val="1580754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44</a:t>
            </a:fld>
            <a:endParaRPr lang="nl-NL"/>
          </a:p>
        </p:txBody>
      </p:sp>
    </p:spTree>
    <p:extLst>
      <p:ext uri="{BB962C8B-B14F-4D97-AF65-F5344CB8AC3E}">
        <p14:creationId xmlns:p14="http://schemas.microsoft.com/office/powerpoint/2010/main" val="2120458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45</a:t>
            </a:fld>
            <a:endParaRPr lang="nl-NL"/>
          </a:p>
        </p:txBody>
      </p:sp>
    </p:spTree>
    <p:extLst>
      <p:ext uri="{BB962C8B-B14F-4D97-AF65-F5344CB8AC3E}">
        <p14:creationId xmlns:p14="http://schemas.microsoft.com/office/powerpoint/2010/main" val="2151409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46</a:t>
            </a:fld>
            <a:endParaRPr lang="nl-NL"/>
          </a:p>
        </p:txBody>
      </p:sp>
    </p:spTree>
    <p:extLst>
      <p:ext uri="{BB962C8B-B14F-4D97-AF65-F5344CB8AC3E}">
        <p14:creationId xmlns:p14="http://schemas.microsoft.com/office/powerpoint/2010/main" val="3913689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5</a:t>
            </a:fld>
            <a:endParaRPr lang="nl-NL"/>
          </a:p>
        </p:txBody>
      </p:sp>
    </p:spTree>
    <p:extLst>
      <p:ext uri="{BB962C8B-B14F-4D97-AF65-F5344CB8AC3E}">
        <p14:creationId xmlns:p14="http://schemas.microsoft.com/office/powerpoint/2010/main" val="139364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6</a:t>
            </a:fld>
            <a:endParaRPr lang="nl-NL"/>
          </a:p>
        </p:txBody>
      </p:sp>
    </p:spTree>
    <p:extLst>
      <p:ext uri="{BB962C8B-B14F-4D97-AF65-F5344CB8AC3E}">
        <p14:creationId xmlns:p14="http://schemas.microsoft.com/office/powerpoint/2010/main" val="411145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7</a:t>
            </a:fld>
            <a:endParaRPr lang="nl-NL"/>
          </a:p>
        </p:txBody>
      </p:sp>
    </p:spTree>
    <p:extLst>
      <p:ext uri="{BB962C8B-B14F-4D97-AF65-F5344CB8AC3E}">
        <p14:creationId xmlns:p14="http://schemas.microsoft.com/office/powerpoint/2010/main" val="308582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8</a:t>
            </a:fld>
            <a:endParaRPr lang="nl-NL"/>
          </a:p>
        </p:txBody>
      </p:sp>
    </p:spTree>
    <p:extLst>
      <p:ext uri="{BB962C8B-B14F-4D97-AF65-F5344CB8AC3E}">
        <p14:creationId xmlns:p14="http://schemas.microsoft.com/office/powerpoint/2010/main" val="977867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6C317C-CF8F-4E4F-BFDD-58CA140D29EB}" type="slidenum">
              <a:rPr lang="nl-NL" smtClean="0"/>
              <a:t>9</a:t>
            </a:fld>
            <a:endParaRPr lang="nl-NL"/>
          </a:p>
        </p:txBody>
      </p:sp>
    </p:spTree>
    <p:extLst>
      <p:ext uri="{BB962C8B-B14F-4D97-AF65-F5344CB8AC3E}">
        <p14:creationId xmlns:p14="http://schemas.microsoft.com/office/powerpoint/2010/main" val="238469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C2000D1-79B1-405C-8044-49A47C303B10}" type="datetimeFigureOut">
              <a:rPr lang="nl-NL" smtClean="0"/>
              <a:t>16-12-2020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3168019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2000D1-79B1-405C-8044-49A47C303B10}" type="datetimeFigureOut">
              <a:rPr lang="nl-NL" smtClean="0"/>
              <a:t>16-12-2020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243930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2000D1-79B1-405C-8044-49A47C303B10}" type="datetimeFigureOut">
              <a:rPr lang="nl-NL" smtClean="0"/>
              <a:t>16-12-2020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116081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C2000D1-79B1-405C-8044-49A47C303B10}" type="datetimeFigureOut">
              <a:rPr lang="nl-NL" smtClean="0"/>
              <a:t>16-12-2020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11721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C2000D1-79B1-405C-8044-49A47C303B10}" type="datetimeFigureOut">
              <a:rPr lang="nl-NL" smtClean="0"/>
              <a:t>16-12-2020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369278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C2000D1-79B1-405C-8044-49A47C303B10}" type="datetimeFigureOut">
              <a:rPr lang="nl-NL" smtClean="0"/>
              <a:t>16-12-2020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3202813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C2000D1-79B1-405C-8044-49A47C303B10}" type="datetimeFigureOut">
              <a:rPr lang="nl-NL" smtClean="0"/>
              <a:t>16-12-2020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278130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C2000D1-79B1-405C-8044-49A47C303B10}" type="datetimeFigureOut">
              <a:rPr lang="nl-NL" smtClean="0"/>
              <a:t>16-12-2020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108496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C2000D1-79B1-405C-8044-49A47C303B10}" type="datetimeFigureOut">
              <a:rPr lang="nl-NL" smtClean="0"/>
              <a:t>16-12-2020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238300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C2000D1-79B1-405C-8044-49A47C303B10}" type="datetimeFigureOut">
              <a:rPr lang="nl-NL" smtClean="0"/>
              <a:t>16-12-2020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301991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C2000D1-79B1-405C-8044-49A47C303B10}" type="datetimeFigureOut">
              <a:rPr lang="nl-NL" smtClean="0"/>
              <a:t>16-12-2020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E3C7ED9-AFE8-4F6B-B4A7-C3841FF282D3}" type="slidenum">
              <a:rPr lang="nl-NL" smtClean="0"/>
              <a:t>‹nr.›</a:t>
            </a:fld>
            <a:endParaRPr lang="nl-NL"/>
          </a:p>
        </p:txBody>
      </p:sp>
    </p:spTree>
    <p:extLst>
      <p:ext uri="{BB962C8B-B14F-4D97-AF65-F5344CB8AC3E}">
        <p14:creationId xmlns:p14="http://schemas.microsoft.com/office/powerpoint/2010/main" val="4292866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000D1-79B1-405C-8044-49A47C303B10}" type="datetimeFigureOut">
              <a:rPr lang="nl-NL" smtClean="0"/>
              <a:t>16-12-2020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7ED9-AFE8-4F6B-B4A7-C3841FF282D3}" type="slidenum">
              <a:rPr lang="nl-NL" smtClean="0"/>
              <a:t>‹nr.›</a:t>
            </a:fld>
            <a:endParaRPr lang="nl-NL"/>
          </a:p>
        </p:txBody>
      </p:sp>
    </p:spTree>
    <p:extLst>
      <p:ext uri="{BB962C8B-B14F-4D97-AF65-F5344CB8AC3E}">
        <p14:creationId xmlns:p14="http://schemas.microsoft.com/office/powerpoint/2010/main" val="352931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chart" Target="../charts/chart15.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7.xml"/><Relationship Id="rId18" Type="http://schemas.openxmlformats.org/officeDocument/2006/relationships/slide" Target="slide33.xml"/><Relationship Id="rId3" Type="http://schemas.openxmlformats.org/officeDocument/2006/relationships/image" Target="../media/image6.png"/><Relationship Id="rId7" Type="http://schemas.openxmlformats.org/officeDocument/2006/relationships/image" Target="../media/image5.jpeg"/><Relationship Id="rId12" Type="http://schemas.openxmlformats.org/officeDocument/2006/relationships/slide" Target="slide14.xml"/><Relationship Id="rId17" Type="http://schemas.openxmlformats.org/officeDocument/2006/relationships/slide" Target="slide30.xml"/><Relationship Id="rId2" Type="http://schemas.openxmlformats.org/officeDocument/2006/relationships/notesSlide" Target="../notesSlides/notesSlide2.xml"/><Relationship Id="rId16" Type="http://schemas.openxmlformats.org/officeDocument/2006/relationships/slide" Target="slide29.xml"/><Relationship Id="rId20" Type="http://schemas.openxmlformats.org/officeDocument/2006/relationships/slide" Target="slide44.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slide" Target="slide12.xml"/><Relationship Id="rId5" Type="http://schemas.openxmlformats.org/officeDocument/2006/relationships/image" Target="../media/image3.jpeg"/><Relationship Id="rId15" Type="http://schemas.openxmlformats.org/officeDocument/2006/relationships/slide" Target="slide23.xml"/><Relationship Id="rId10" Type="http://schemas.openxmlformats.org/officeDocument/2006/relationships/slide" Target="slide11.xml"/><Relationship Id="rId19" Type="http://schemas.openxmlformats.org/officeDocument/2006/relationships/slide" Target="slide39.xml"/><Relationship Id="rId4" Type="http://schemas.openxmlformats.org/officeDocument/2006/relationships/image" Target="../media/image7.png"/><Relationship Id="rId9" Type="http://schemas.openxmlformats.org/officeDocument/2006/relationships/slide" Target="slide3.xml"/><Relationship Id="rId1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chart" Target="../charts/chart3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chart" Target="../charts/chart4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image" Target="../media/image7.png"/><Relationship Id="rId7"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voettekst 4">
            <a:extLst>
              <a:ext uri="{FF2B5EF4-FFF2-40B4-BE49-F238E27FC236}">
                <a16:creationId xmlns:a16="http://schemas.microsoft.com/office/drawing/2014/main" id="{C551B8A9-551B-44E8-95F8-D573967445A7}"/>
              </a:ext>
            </a:extLst>
          </p:cNvPr>
          <p:cNvSpPr txBox="1">
            <a:spLocks/>
          </p:cNvSpPr>
          <p:nvPr/>
        </p:nvSpPr>
        <p:spPr>
          <a:xfrm>
            <a:off x="-1" y="2010790"/>
            <a:ext cx="12192000" cy="1066800"/>
          </a:xfrm>
          <a:prstGeom prst="rect">
            <a:avLst/>
          </a:prstGeom>
          <a:solidFill>
            <a:srgbClr val="00225C"/>
          </a:solidFill>
        </p:spPr>
        <p:txBody>
          <a:bodyPr vert="horz" lIns="91440" tIns="45720" rIns="91440" bIns="45720" rtlCol="0" anchor="ctr"/>
          <a:lstStyle>
            <a:defPPr>
              <a:defRPr lang="nl-N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1100" b="1">
              <a:solidFill>
                <a:schemeClr val="bg1"/>
              </a:solidFill>
              <a:latin typeface="Arial" panose="020B0604020202020204" pitchFamily="34" charset="0"/>
              <a:cs typeface="Arial" panose="020B0604020202020204" pitchFamily="34" charset="0"/>
            </a:endParaRPr>
          </a:p>
        </p:txBody>
      </p:sp>
      <p:sp>
        <p:nvSpPr>
          <p:cNvPr id="13" name="Rechthoek 12"/>
          <p:cNvSpPr/>
          <p:nvPr/>
        </p:nvSpPr>
        <p:spPr>
          <a:xfrm>
            <a:off x="889103" y="2082525"/>
            <a:ext cx="10413792" cy="923330"/>
          </a:xfrm>
          <a:prstGeom prst="rect">
            <a:avLst/>
          </a:prstGeom>
        </p:spPr>
        <p:txBody>
          <a:bodyPr wrap="square">
            <a:spAutoFit/>
          </a:bodyPr>
          <a:lstStyle/>
          <a:p>
            <a:pPr algn="ctr"/>
            <a:r>
              <a:rPr lang="nl-NL" sz="5400" b="1" dirty="0">
                <a:ln w="9525">
                  <a:solidFill>
                    <a:srgbClr val="00B050"/>
                  </a:solidFill>
                  <a:prstDash val="solid"/>
                </a:ln>
                <a:solidFill>
                  <a:srgbClr val="E0057A"/>
                </a:solidFill>
                <a:effectLst>
                  <a:outerShdw blurRad="12700" dist="38100" dir="2700000" algn="tl" rotWithShape="0">
                    <a:schemeClr val="accent5">
                      <a:lumMod val="60000"/>
                      <a:lumOff val="40000"/>
                    </a:schemeClr>
                  </a:outerShdw>
                </a:effectLst>
              </a:rPr>
              <a:t>Evaluatie RGI</a:t>
            </a:r>
          </a:p>
        </p:txBody>
      </p:sp>
      <p:sp>
        <p:nvSpPr>
          <p:cNvPr id="8" name="Tijdelijke aanduiding voor voettekst 4"/>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2" name="Rechthoek: afgeronde bovenhoeken 1">
            <a:extLst>
              <a:ext uri="{FF2B5EF4-FFF2-40B4-BE49-F238E27FC236}">
                <a16:creationId xmlns:a16="http://schemas.microsoft.com/office/drawing/2014/main" id="{C2C2F7B4-6EBA-4C82-9607-CE47B0AE3EF3}"/>
              </a:ext>
            </a:extLst>
          </p:cNvPr>
          <p:cNvSpPr/>
          <p:nvPr/>
        </p:nvSpPr>
        <p:spPr>
          <a:xfrm rot="10800000">
            <a:off x="547182" y="-1"/>
            <a:ext cx="2279907" cy="835564"/>
          </a:xfrm>
          <a:prstGeom prst="round2Same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86466" y="204319"/>
            <a:ext cx="2001337" cy="444742"/>
          </a:xfrm>
          <a:prstGeom prst="rect">
            <a:avLst/>
          </a:prstGeom>
        </p:spPr>
      </p:pic>
      <p:pic>
        <p:nvPicPr>
          <p:cNvPr id="4" name="Afbeelding 3" descr="Afbeelding met voedsel&#10;&#10;Automatisch gegenereerde beschrijving">
            <a:extLst>
              <a:ext uri="{FF2B5EF4-FFF2-40B4-BE49-F238E27FC236}">
                <a16:creationId xmlns:a16="http://schemas.microsoft.com/office/drawing/2014/main" id="{D18CC147-81F8-4D64-8298-65063891AD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5937" y="231275"/>
            <a:ext cx="3098881" cy="968400"/>
          </a:xfrm>
          <a:prstGeom prst="rect">
            <a:avLst/>
          </a:prstGeom>
        </p:spPr>
      </p:pic>
      <p:grpSp>
        <p:nvGrpSpPr>
          <p:cNvPr id="17" name="Groep 16">
            <a:extLst>
              <a:ext uri="{FF2B5EF4-FFF2-40B4-BE49-F238E27FC236}">
                <a16:creationId xmlns:a16="http://schemas.microsoft.com/office/drawing/2014/main" id="{4D6B1A6A-A510-4308-BD44-6D97C114DBAC}"/>
              </a:ext>
            </a:extLst>
          </p:cNvPr>
          <p:cNvGrpSpPr/>
          <p:nvPr/>
        </p:nvGrpSpPr>
        <p:grpSpPr>
          <a:xfrm>
            <a:off x="-63057" y="3418152"/>
            <a:ext cx="12255056" cy="2556522"/>
            <a:chOff x="-63057" y="3418152"/>
            <a:chExt cx="12255056" cy="2556522"/>
          </a:xfrm>
        </p:grpSpPr>
        <p:pic>
          <p:nvPicPr>
            <p:cNvPr id="6" name="Afbeelding 5" descr="Afbeelding met persoon, person, vasthouden, water&#10;&#10;Automatisch gegenereerde beschrijving">
              <a:extLst>
                <a:ext uri="{FF2B5EF4-FFF2-40B4-BE49-F238E27FC236}">
                  <a16:creationId xmlns:a16="http://schemas.microsoft.com/office/drawing/2014/main" id="{4A4592DC-03E1-4348-A99F-82934A3108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41"/>
            <a:stretch/>
          </p:blipFill>
          <p:spPr>
            <a:xfrm>
              <a:off x="8370288" y="3418152"/>
              <a:ext cx="3821711" cy="2551716"/>
            </a:xfrm>
            <a:prstGeom prst="rect">
              <a:avLst/>
            </a:prstGeom>
          </p:spPr>
        </p:pic>
        <p:pic>
          <p:nvPicPr>
            <p:cNvPr id="12" name="Afbeelding 11" descr="Afbeelding met jong, jongen, water, jurk&#10;&#10;Automatisch gegenereerde beschrijving">
              <a:extLst>
                <a:ext uri="{FF2B5EF4-FFF2-40B4-BE49-F238E27FC236}">
                  <a16:creationId xmlns:a16="http://schemas.microsoft.com/office/drawing/2014/main" id="{E188C745-D9F8-4C2C-8B20-87D010A665A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055" b="8315"/>
            <a:stretch/>
          </p:blipFill>
          <p:spPr>
            <a:xfrm>
              <a:off x="3771726" y="3591012"/>
              <a:ext cx="4598562" cy="2383662"/>
            </a:xfrm>
            <a:prstGeom prst="rect">
              <a:avLst/>
            </a:prstGeom>
          </p:spPr>
        </p:pic>
        <p:pic>
          <p:nvPicPr>
            <p:cNvPr id="16" name="Afbeelding 15" descr="Afbeelding met persoon, binnen, zitten, tandenborstel&#10;&#10;Automatisch gegenereerde beschrijving">
              <a:extLst>
                <a:ext uri="{FF2B5EF4-FFF2-40B4-BE49-F238E27FC236}">
                  <a16:creationId xmlns:a16="http://schemas.microsoft.com/office/drawing/2014/main" id="{BAD30028-8849-4E23-A888-DAD2BDC4EB3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71"/>
            <a:stretch/>
          </p:blipFill>
          <p:spPr>
            <a:xfrm>
              <a:off x="-63057" y="3418152"/>
              <a:ext cx="3834783" cy="2556522"/>
            </a:xfrm>
            <a:prstGeom prst="rect">
              <a:avLst/>
            </a:prstGeom>
          </p:spPr>
        </p:pic>
      </p:grpSp>
    </p:spTree>
    <p:extLst>
      <p:ext uri="{BB962C8B-B14F-4D97-AF65-F5344CB8AC3E}">
        <p14:creationId xmlns:p14="http://schemas.microsoft.com/office/powerpoint/2010/main" val="335734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6" y="1233997"/>
            <a:ext cx="11501120" cy="5214926"/>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0">
            <a:noAutofit/>
          </a:bodyPr>
          <a:lstStyle/>
          <a:p>
            <a:pPr>
              <a:defRPr/>
            </a:pPr>
            <a:r>
              <a:rPr lang="nl-NL"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Het gezin in optimale kracht te zetten en zelf de regie laten voeren</a:t>
            </a:r>
          </a:p>
          <a:p>
            <a:pPr>
              <a:defRPr/>
            </a:pP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 respondenten is gevraagd wat zij eraan doen om het gezin in de optimale kracht te zetten zodat zij zelf de regie kunnen voeren. De antwoorden hebben met name te maken met het vergroten van de draagkracht en het verminderen van de draaglast.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Dit hebben zij zoal benoemd:</a:t>
            </a:r>
          </a:p>
          <a:p>
            <a:pPr>
              <a:defRPr/>
            </a:pP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Openheid en samenwerking.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Overzicht bieden en het gezin meenemen in het proces, uitleg geven en ze het gevoel geven naast ze te staan.</a:t>
            </a:r>
            <a:endPar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Communicatie.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Goed luisteren. Gezinnen ook zelf mee laten denken en input laten leveren wat voor hen belangrijk is. Niet zomaar beslissingen nemen zonder dat het gezin meegedacht heeft. Maar ook communicatie afgestemd op alle factoren (cognitie, emotie, welbevinden, persoonlijkheid, affiniteiten) van de gezinsleden zodat zij alles goed begrijpen en zich betrokken voelen.</a:t>
            </a:r>
          </a:p>
          <a:p>
            <a:pPr marL="285750" indent="-285750">
              <a:buFont typeface="Arial" panose="020B0604020202020204" pitchFamily="34" charset="0"/>
              <a:buChar char="•"/>
              <a:defRPr/>
            </a:pP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Duidelijke doelen stellen samen met het gezin.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Er kunnen daarin subdoelen of kleinere stappen worden afgestemd die op dat moment passend zijn, dit geeft het gezin meer het gevoel van controle en regie over de situatie.</a:t>
            </a:r>
          </a:p>
          <a:p>
            <a:pPr marL="285750" indent="-285750">
              <a:buFont typeface="Arial" panose="020B0604020202020204" pitchFamily="34" charset="0"/>
              <a:buChar char="•"/>
              <a:defRPr/>
            </a:pP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Het netwerk in kaart brengen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en betrekken bij ondersteuning en/of het samen oplossen van problemen.</a:t>
            </a:r>
          </a:p>
          <a:p>
            <a:pPr marL="285750" indent="-285750">
              <a:buFont typeface="Arial" panose="020B0604020202020204" pitchFamily="34" charset="0"/>
              <a:buChar char="•"/>
              <a:defRPr/>
            </a:pP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Hulp passend maken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naar het niveau, de cultuur en/of de belevingswereld van het gezin.</a:t>
            </a:r>
          </a:p>
          <a:p>
            <a:pPr marL="285750" indent="-285750">
              <a:buFont typeface="Arial" panose="020B0604020202020204" pitchFamily="34" charset="0"/>
              <a:buChar char="•"/>
              <a:defRPr/>
            </a:pP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Motiveren.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Kijken naar wat wél lukt, gerust stellen, complimenteren.</a:t>
            </a: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Het gezin in hun kracht zetten door hen te motiveren om zaken zelf op te pakken, in plaats van dit over te nemen. </a:t>
            </a:r>
          </a:p>
          <a:p>
            <a:pPr marL="285750" indent="-285750">
              <a:buFont typeface="Arial" panose="020B0604020202020204" pitchFamily="34" charset="0"/>
              <a:buChar char="•"/>
              <a:defRPr/>
            </a:pPr>
            <a:r>
              <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Vertrouwen geven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aan het gezin, de tijd nemen hen te leren kennen, hen deelgenoot maken en benoemen dat zij verantwoordelijk zijn voor het behalen van resultaten.</a:t>
            </a:r>
          </a:p>
          <a:p>
            <a:pPr>
              <a:defRPr/>
            </a:pPr>
            <a:endPar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Een aantal respondenten benadrukt ook dat </a:t>
            </a:r>
            <a:r>
              <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het niet in alle gezinnen mogelijk is voor hen om regie te kunnen voeren. </a:t>
            </a: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Soms hebben zij  voor langere hulp tijd hulp nodig (op de achtergrond), is regie van buitenaf noodzakelijk of is het lastig om de medewerking van een gezin te krijgen.</a:t>
            </a: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Eigen kracht en eigen verantwoordelijkheid voor het gezin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10</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10</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1547167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708342" y="1364974"/>
            <a:ext cx="6153074"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Bekendheid met de sociale kaart/de mogelijkheden van het voorliggend veld om te bepalen welke vorm van hulpverlening het beste past?</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Twee derde van de medewerkers van de Toegang of een gecertificeerde instelling is goed bekend met de sociale kaart waar het gaat om de mogelijkheden van het voorliggend veld. De overige medewerkers geven aan deels bekend hiermee te zijn. De sociale kaart is iets meer bekend bij medewerkers van een gecertificeerde instelling (88%) dan bij de Toegang (63%). </a:t>
            </a:r>
            <a:endParaRPr lang="nl-NL" sz="1300" dirty="0">
              <a:solidFill>
                <a:schemeClr val="tx1">
                  <a:lumMod val="75000"/>
                  <a:lumOff val="25000"/>
                </a:schemeClr>
              </a:solidFill>
              <a:latin typeface="Calibri" panose="020F0502020204030204" pitchFamily="34" charset="0"/>
              <a:cs typeface="Calibri"/>
            </a:endParaRPr>
          </a:p>
          <a:p>
            <a:pPr algn="just">
              <a:defRPr/>
            </a:pPr>
            <a:endParaRPr lang="nl-NL" sz="1300"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Waarom geen gebruik van de sociale kaart?</a:t>
            </a:r>
            <a:endParaRPr lang="nl-NL" dirty="0">
              <a:solidFill>
                <a:schemeClr val="tx1">
                  <a:lumMod val="75000"/>
                  <a:lumOff val="25000"/>
                </a:schemeClr>
              </a:solidFill>
              <a:cs typeface="Calibri"/>
            </a:endParaRPr>
          </a:p>
          <a:p>
            <a:pPr algn="just">
              <a:defRPr/>
            </a:pPr>
            <a:r>
              <a:rPr lang="nl-NL" sz="1300" dirty="0">
                <a:solidFill>
                  <a:schemeClr val="tx1">
                    <a:lumMod val="75000"/>
                    <a:lumOff val="25000"/>
                  </a:schemeClr>
                </a:solidFill>
                <a:ea typeface="+mn-lt"/>
                <a:cs typeface="+mn-lt"/>
              </a:rPr>
              <a:t>Wanneer medewerkers de sociale kaart niet of slechts deels gebruiken dan brengt men als belangrijkste reden naar voren dat men deze niet duidelijk vindt (36%). Afgezet tegen alle respondenten van de Toegang en een gecertificeerde instelling gaat het om 11% die dit als reden naar voren brengt. Daarnaast mist een deel van de respondenten bepaalde vormen van hulpverlening op de sociale kaart (18% ofwel 6% van alle medewerkers). </a:t>
            </a:r>
          </a:p>
          <a:p>
            <a:pPr algn="just">
              <a:defRPr/>
            </a:pPr>
            <a:endParaRPr lang="nl-NL" sz="1300" dirty="0">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latin typeface="Calibri" panose="020F0502020204030204" pitchFamily="34" charset="0"/>
                <a:cs typeface="Calibri"/>
              </a:rPr>
              <a:t>Ruim vier op de tien gaven een ander antwoord (45%). Hierbij werd voornamelijk genoemd dat men er niet vaak aan toe komt om de sociale kaart te gebruiken vanwege tijdsgebrek of omdat dit niet in hun routine zit.</a:t>
            </a:r>
            <a:endParaRPr lang="nl-NL" sz="1300" dirty="0">
              <a:solidFill>
                <a:schemeClr val="tx1">
                  <a:lumMod val="75000"/>
                  <a:lumOff val="25000"/>
                </a:schemeClr>
              </a:solidFill>
              <a:cs typeface="Calibri"/>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Hulp op maat, integraal en zo dichtbij mogelijk</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11</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11</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2C3E73F8-945C-42DC-85B0-BC3DF88C60A3}"/>
              </a:ext>
            </a:extLst>
          </p:cNvPr>
          <p:cNvGraphicFramePr>
            <a:graphicFrameLocks/>
          </p:cNvGraphicFramePr>
          <p:nvPr>
            <p:extLst>
              <p:ext uri="{D42A27DB-BD31-4B8C-83A1-F6EECF244321}">
                <p14:modId xmlns:p14="http://schemas.microsoft.com/office/powerpoint/2010/main" val="2636723006"/>
              </p:ext>
            </p:extLst>
          </p:nvPr>
        </p:nvGraphicFramePr>
        <p:xfrm>
          <a:off x="186585" y="1364974"/>
          <a:ext cx="5370835" cy="2340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iek 12">
            <a:extLst>
              <a:ext uri="{FF2B5EF4-FFF2-40B4-BE49-F238E27FC236}">
                <a16:creationId xmlns:a16="http://schemas.microsoft.com/office/drawing/2014/main" id="{2AB7E10B-81EE-4793-A5C5-77526D80DB42}"/>
              </a:ext>
            </a:extLst>
          </p:cNvPr>
          <p:cNvGraphicFramePr>
            <a:graphicFrameLocks/>
          </p:cNvGraphicFramePr>
          <p:nvPr>
            <p:extLst>
              <p:ext uri="{D42A27DB-BD31-4B8C-83A1-F6EECF244321}">
                <p14:modId xmlns:p14="http://schemas.microsoft.com/office/powerpoint/2010/main" val="3401986676"/>
              </p:ext>
            </p:extLst>
          </p:nvPr>
        </p:nvGraphicFramePr>
        <p:xfrm>
          <a:off x="181733" y="3814084"/>
          <a:ext cx="5370834" cy="267879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1098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6001304" y="1364974"/>
            <a:ext cx="5860111" cy="5137135"/>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panose="020F0502020204030204" pitchFamily="34" charset="0"/>
              </a:rPr>
              <a:t>Helpt de sociale kaart om vaker uit te komen bij een voorziening uit het voorliggend veld?</a:t>
            </a:r>
          </a:p>
          <a:p>
            <a:pPr algn="just">
              <a:defRPr/>
            </a:pPr>
            <a:r>
              <a:rPr lang="nl-NL" sz="1300" dirty="0">
                <a:solidFill>
                  <a:schemeClr val="tx1">
                    <a:lumMod val="75000"/>
                    <a:lumOff val="25000"/>
                  </a:schemeClr>
                </a:solidFill>
                <a:ea typeface="+mn-lt"/>
                <a:cs typeface="+mn-lt"/>
              </a:rPr>
              <a:t>Het merendeel van de medewerkers geeft aan dat de sociale kaart hen helpt om vaker uit te komen bij een voorziening uit het voorliggend veld: drie op de tien vinden dat dit zeker zo is en nog eens bijna de helft dat dit soms het geval is maar soms ook niet. Hierbij wordt bijvoorbeeld toegelicht dat voorliggende hulpverlening niet toereikend is in sommige complexe gevallen. Eén op de vijf is van mening dat de kaart niet helpt om uit te komen bij een voorzieningen uit het voorliggende veld, met name omdat er voor hun gevoel nog geen compleet overzicht is van alle voorzieningen in de regio, of omdat sommige problematiek meer specialistische zorg nodig heeft.</a:t>
            </a: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highlight>
                <a:srgbClr val="00FFFF"/>
              </a:highlight>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Zijn de aanbieders van de hulpverlening zich er volgens u voldoende van bewust dat zo licht mogelijke jeugdhulp wordt ingezet?</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In hoeverre zorgaanbieders zich volgens medewerkers van de Toegang of een gecertificeerde instelling bewust zijn van het inzetten van zo licht mogelijke jeugdhulp lopen de meningen uiteen. Volgens zeven op de tien medewerkers geldt dit voor sommige aanbieders, maar voor anderen ook weer niet. Het aandeel dat van mening is dat niet het geval is, is groter (20%) dan het aandeel dat van mening is dat (vrijwel) alle aanbieders zich voldoende bewust hiervan zijn (10%). Medewerkers van de Toegang zijn hierover negatiever (21% onvoldoende bewust) dan medewerkers van een gecertificeerde instelling (14%). </a:t>
            </a:r>
            <a:endParaRPr lang="nl-NL" dirty="0">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Hulp op maat, integraal en zo dichtbij mogelijk</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12</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12</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C19C824D-CCC8-44A7-82DE-0AFFE6710C7B}"/>
              </a:ext>
            </a:extLst>
          </p:cNvPr>
          <p:cNvGraphicFramePr>
            <a:graphicFrameLocks/>
          </p:cNvGraphicFramePr>
          <p:nvPr>
            <p:extLst>
              <p:ext uri="{D42A27DB-BD31-4B8C-83A1-F6EECF244321}">
                <p14:modId xmlns:p14="http://schemas.microsoft.com/office/powerpoint/2010/main" val="2694838219"/>
              </p:ext>
            </p:extLst>
          </p:nvPr>
        </p:nvGraphicFramePr>
        <p:xfrm>
          <a:off x="234162" y="1364975"/>
          <a:ext cx="5509690" cy="22926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ek 14">
            <a:extLst>
              <a:ext uri="{FF2B5EF4-FFF2-40B4-BE49-F238E27FC236}">
                <a16:creationId xmlns:a16="http://schemas.microsoft.com/office/drawing/2014/main" id="{D02CE513-2BED-4C60-9BAF-08158EAACE79}"/>
              </a:ext>
            </a:extLst>
          </p:cNvPr>
          <p:cNvGraphicFramePr>
            <a:graphicFrameLocks/>
          </p:cNvGraphicFramePr>
          <p:nvPr>
            <p:extLst>
              <p:ext uri="{D42A27DB-BD31-4B8C-83A1-F6EECF244321}">
                <p14:modId xmlns:p14="http://schemas.microsoft.com/office/powerpoint/2010/main" val="3543489675"/>
              </p:ext>
            </p:extLst>
          </p:nvPr>
        </p:nvGraphicFramePr>
        <p:xfrm>
          <a:off x="234161" y="3795280"/>
          <a:ext cx="5509689" cy="270682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7721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6" y="1321023"/>
            <a:ext cx="5999193"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endParaRPr lang="nl-NL" sz="1300" b="1" i="1" dirty="0">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Het uitgangspunt is te werken met één hoofdaanbieder. Is altijd duidelijk wie de hoofdaanbieder is?</a:t>
            </a:r>
          </a:p>
          <a:p>
            <a:pPr algn="just">
              <a:defRPr/>
            </a:pPr>
            <a:r>
              <a:rPr lang="nl-NL" sz="1300" dirty="0">
                <a:solidFill>
                  <a:schemeClr val="tx1">
                    <a:lumMod val="75000"/>
                    <a:lumOff val="25000"/>
                  </a:schemeClr>
                </a:solidFill>
                <a:ea typeface="+mn-lt"/>
                <a:cs typeface="+mn-lt"/>
              </a:rPr>
              <a:t>Wie de hoofdaanbieder is, is volgens de meeste medewerkers wel duidelijk. Zo vindt drie kwart dat dit (vrijwel) altijd het geval is. Eén op de vijf is van mening dat dit soms wel maar soms ook niet duidelijk is (21%). </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Zorgaanbieders zijn hierover het meest te spreken (85% (vrijwel) altijd duidelijk), medewerkers van een gecertificeerde instelling het minst (50%).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r>
              <a:rPr lang="nl-NL" sz="1300" b="1" dirty="0">
                <a:solidFill>
                  <a:schemeClr val="tx1">
                    <a:lumMod val="75000"/>
                    <a:lumOff val="25000"/>
                  </a:schemeClr>
                </a:solidFill>
                <a:effectLst/>
                <a:latin typeface="Calibri"/>
                <a:ea typeface="Calibri" panose="020F0502020204030204" pitchFamily="34" charset="0"/>
                <a:cs typeface="Times New Roman"/>
              </a:rPr>
              <a:t>Wanneer u de hoofdaanbieder bent, is dan duidelijk wat uw verantwoordelijkheden zijn ten aanzien van uw onderaannemers?</a:t>
            </a:r>
            <a:endParaRPr lang="nl-NL" dirty="0">
              <a:solidFill>
                <a:schemeClr val="tx1">
                  <a:lumMod val="75000"/>
                  <a:lumOff val="25000"/>
                </a:schemeClr>
              </a:solidFill>
              <a:cs typeface="Calibri"/>
            </a:endParaRPr>
          </a:p>
          <a:p>
            <a:pPr algn="just">
              <a:defRPr/>
            </a:pPr>
            <a:r>
              <a:rPr lang="nl-NL" sz="1300" dirty="0">
                <a:solidFill>
                  <a:schemeClr val="tx1">
                    <a:lumMod val="75000"/>
                    <a:lumOff val="25000"/>
                  </a:schemeClr>
                </a:solidFill>
                <a:ea typeface="+mn-lt"/>
                <a:cs typeface="+mn-lt"/>
              </a:rPr>
              <a:t>Wanneer men als zorgaanbieder de hoofdaanbieder is, is twee derde volledig op de hoogte van de verantwoordelijkheden die men heeft ten aanzien van onderaannemers die men inhuurt. Drie op de tien geven aan dat dit deels duidelijk is, maar deels ook niet. Vrijwel geen enkele zorgaanbieder is van mening dat men niet op de hoogte is (3%). </a:t>
            </a:r>
            <a:endParaRPr lang="nl-NL" sz="1300" b="1" dirty="0">
              <a:effectLst/>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nl-NL" sz="1300" b="1" dirty="0">
              <a:effectLst/>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nl-NL" sz="13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Hulp op maat, integraal en zo dichtbij mogelijk</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13</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13</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E03A8005-ECF0-4941-AEC0-CFD4D3793DF7}"/>
              </a:ext>
            </a:extLst>
          </p:cNvPr>
          <p:cNvGraphicFramePr>
            <a:graphicFrameLocks/>
          </p:cNvGraphicFramePr>
          <p:nvPr>
            <p:extLst>
              <p:ext uri="{D42A27DB-BD31-4B8C-83A1-F6EECF244321}">
                <p14:modId xmlns:p14="http://schemas.microsoft.com/office/powerpoint/2010/main" val="1316300509"/>
              </p:ext>
            </p:extLst>
          </p:nvPr>
        </p:nvGraphicFramePr>
        <p:xfrm>
          <a:off x="6613864" y="1321024"/>
          <a:ext cx="5401387" cy="25639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ek 14">
            <a:extLst>
              <a:ext uri="{FF2B5EF4-FFF2-40B4-BE49-F238E27FC236}">
                <a16:creationId xmlns:a16="http://schemas.microsoft.com/office/drawing/2014/main" id="{40F3024B-36BC-4368-AFA3-F9EAEAE20893}"/>
              </a:ext>
            </a:extLst>
          </p:cNvPr>
          <p:cNvGraphicFramePr>
            <a:graphicFrameLocks/>
          </p:cNvGraphicFramePr>
          <p:nvPr>
            <p:extLst>
              <p:ext uri="{D42A27DB-BD31-4B8C-83A1-F6EECF244321}">
                <p14:modId xmlns:p14="http://schemas.microsoft.com/office/powerpoint/2010/main" val="3565721006"/>
              </p:ext>
            </p:extLst>
          </p:nvPr>
        </p:nvGraphicFramePr>
        <p:xfrm>
          <a:off x="6613864" y="4582180"/>
          <a:ext cx="5428929" cy="186674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5241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186586" y="3193306"/>
            <a:ext cx="11672275" cy="3337658"/>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dirty="0">
                <a:solidFill>
                  <a:schemeClr val="tx1">
                    <a:lumMod val="75000"/>
                    <a:lumOff val="25000"/>
                  </a:schemeClr>
                </a:solidFill>
                <a:ea typeface="+mn-lt"/>
                <a:cs typeface="+mn-lt"/>
              </a:rPr>
              <a:t>Door te werken volgens RGI is het de bedoeling om de hulpvragen in de context van verschillende domeinen aan te pakken. Dit kan bijvoorbeeld gaan over problemen met opvoeden in combinatie met schuldenproblematiek. </a:t>
            </a:r>
            <a:endParaRPr lang="nl-NL" dirty="0">
              <a:solidFill>
                <a:schemeClr val="tx1">
                  <a:lumMod val="75000"/>
                  <a:lumOff val="25000"/>
                </a:schemeClr>
              </a:solidFill>
              <a:latin typeface="Calibri"/>
              <a:cs typeface="Calibri"/>
            </a:endParaRPr>
          </a:p>
          <a:p>
            <a:pPr algn="just">
              <a:defRPr/>
            </a:pPr>
            <a:endParaRPr lang="nl-NL" sz="1300" b="1">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In hoeverre biedt RGI de mogelijkheid om de hulpvraag in de context van verschillende domeinen aan te pakken?</a:t>
            </a:r>
            <a:endParaRPr lang="nl-NL">
              <a:solidFill>
                <a:schemeClr val="tx1">
                  <a:lumMod val="75000"/>
                  <a:lumOff val="25000"/>
                </a:schemeClr>
              </a:solidFill>
              <a:latin typeface="Calibri"/>
              <a:cs typeface="Calibri"/>
            </a:endParaRPr>
          </a:p>
          <a:p>
            <a:pPr algn="just">
              <a:defRPr/>
            </a:pPr>
            <a:r>
              <a:rPr lang="nl-NL" sz="1300" dirty="0">
                <a:solidFill>
                  <a:schemeClr val="tx1">
                    <a:lumMod val="75000"/>
                    <a:lumOff val="25000"/>
                  </a:schemeClr>
                </a:solidFill>
                <a:ea typeface="+mn-lt"/>
                <a:cs typeface="+mn-lt"/>
              </a:rPr>
              <a:t>Volgens iets meer dan de helft (56%) is dit zeker mogelijk, alhoewel de helft van hen aangeeft dat het niet gemakkelijk is goed inzicht hierin te krijgen (27%). Eén op de zes respondenten is van mening dat dit zeker te doen is en dat dit ook heel positief werkt (16%). Daarnaast geeft nog één op de tien respondenten een andere reden waarom zij vinden dat dit zeker mogelijk is. Het zoeken naar samenwerking met </a:t>
            </a:r>
            <a:r>
              <a:rPr lang="nl-NL" sz="1300" dirty="0" err="1">
                <a:solidFill>
                  <a:schemeClr val="tx1">
                    <a:lumMod val="75000"/>
                    <a:lumOff val="25000"/>
                  </a:schemeClr>
                </a:solidFill>
                <a:ea typeface="+mn-lt"/>
                <a:cs typeface="+mn-lt"/>
              </a:rPr>
              <a:t>onderaanbieders</a:t>
            </a:r>
            <a:r>
              <a:rPr lang="nl-NL" sz="1300" dirty="0">
                <a:solidFill>
                  <a:schemeClr val="tx1">
                    <a:lumMod val="75000"/>
                    <a:lumOff val="25000"/>
                  </a:schemeClr>
                </a:solidFill>
                <a:ea typeface="+mn-lt"/>
                <a:cs typeface="+mn-lt"/>
              </a:rPr>
              <a:t> wordt hierbij meerdere keren naar voren gebracht. </a:t>
            </a:r>
            <a:endParaRPr lang="nl-NL">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Iets meer dan vier op de tien vinden het moeilijk om de hulpvraag binnen verschillende domeinen aan te pakken (44%), deels omdat je niet op alle terreinen thuis bent (14%). Een kwart van de respondenten noemt nog een andere reden. Een deel van hen geeft aan dat je als zorgaanbieder lang niet altijd over voldoende expertise beschikt en er ook niet altijd </a:t>
            </a:r>
            <a:r>
              <a:rPr lang="nl-NL" sz="1300" dirty="0" err="1">
                <a:solidFill>
                  <a:schemeClr val="tx1">
                    <a:lumMod val="75000"/>
                    <a:lumOff val="25000"/>
                  </a:schemeClr>
                </a:solidFill>
                <a:ea typeface="+mn-lt"/>
                <a:cs typeface="+mn-lt"/>
              </a:rPr>
              <a:t>onderaanbieders</a:t>
            </a:r>
            <a:r>
              <a:rPr lang="nl-NL" sz="1300" dirty="0">
                <a:solidFill>
                  <a:schemeClr val="tx1">
                    <a:lumMod val="75000"/>
                    <a:lumOff val="25000"/>
                  </a:schemeClr>
                </a:solidFill>
                <a:ea typeface="+mn-lt"/>
                <a:cs typeface="+mn-lt"/>
              </a:rPr>
              <a:t> zijn op alle terreinen. Ook vindt men het moeilijk om garanties af te geven over wat </a:t>
            </a:r>
            <a:r>
              <a:rPr lang="nl-NL" sz="1300" dirty="0" err="1">
                <a:solidFill>
                  <a:schemeClr val="tx1">
                    <a:lumMod val="75000"/>
                    <a:lumOff val="25000"/>
                  </a:schemeClr>
                </a:solidFill>
                <a:ea typeface="+mn-lt"/>
                <a:cs typeface="+mn-lt"/>
              </a:rPr>
              <a:t>onderaanbieders</a:t>
            </a:r>
            <a:r>
              <a:rPr lang="nl-NL" sz="1300" dirty="0">
                <a:solidFill>
                  <a:schemeClr val="tx1">
                    <a:lumMod val="75000"/>
                    <a:lumOff val="25000"/>
                  </a:schemeClr>
                </a:solidFill>
                <a:ea typeface="+mn-lt"/>
                <a:cs typeface="+mn-lt"/>
              </a:rPr>
              <a:t> moeten verzorgen. Vaak komen ze er ook pas later in het traject erachter dat andere domeinen een rol spelen. Daarnaast is het niet altijd gemakkelijk wanneer men te maken heeft met andere afdelingen binnen de gemeente (o.a. </a:t>
            </a:r>
            <a:r>
              <a:rPr lang="nl-NL" sz="1300" dirty="0" err="1">
                <a:solidFill>
                  <a:schemeClr val="tx1">
                    <a:lumMod val="75000"/>
                    <a:lumOff val="25000"/>
                  </a:schemeClr>
                </a:solidFill>
                <a:ea typeface="+mn-lt"/>
                <a:cs typeface="+mn-lt"/>
              </a:rPr>
              <a:t>Wmo</a:t>
            </a:r>
            <a:r>
              <a:rPr lang="nl-NL" sz="1300" dirty="0">
                <a:solidFill>
                  <a:schemeClr val="tx1">
                    <a:lumMod val="75000"/>
                    <a:lumOff val="25000"/>
                  </a:schemeClr>
                </a:solidFill>
                <a:ea typeface="+mn-lt"/>
                <a:cs typeface="+mn-lt"/>
              </a:rPr>
              <a:t>). Ook de AVG maakt het regelen van zaken voor verschillende domeinen niet gemakkelijk. Een medewerker van een gecertificeerde instelling geeft aan dat zij er sowieso alleen voor de jeugd zijn en niet voor de ouders. Het feit dat je het dan moet gaan hebben over nog meer problemen is niet zozeer een reden (4%).  </a:t>
            </a:r>
            <a:endParaRPr lang="nl-NL">
              <a:solidFill>
                <a:schemeClr val="tx1">
                  <a:lumMod val="75000"/>
                  <a:lumOff val="25000"/>
                </a:schemeClr>
              </a:solidFill>
              <a:cs typeface="Calibri"/>
            </a:endParaRPr>
          </a:p>
          <a:p>
            <a:pPr algn="just">
              <a:defRPr/>
            </a:pPr>
            <a:r>
              <a:rPr lang="nl-NL" sz="1300" dirty="0">
                <a:solidFill>
                  <a:schemeClr val="tx1">
                    <a:lumMod val="75000"/>
                    <a:lumOff val="25000"/>
                  </a:schemeClr>
                </a:solidFill>
                <a:ea typeface="+mn-lt"/>
                <a:cs typeface="+mn-lt"/>
              </a:rPr>
              <a:t>Zorgaanbieders (50%) hebben meer moeite hiermee dan medewerkers van de Toegang (34%). Bij de zorgaanbieders zijn het vooral managers en zorgprofessionals die die hiermee meer moeite hebben.</a:t>
            </a:r>
            <a:endParaRPr lang="nl-NL" sz="130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Kleine problemen blijven klein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14</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14</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419A721A-9028-4746-93E7-55C933025101}"/>
              </a:ext>
            </a:extLst>
          </p:cNvPr>
          <p:cNvGraphicFramePr>
            <a:graphicFrameLocks/>
          </p:cNvGraphicFramePr>
          <p:nvPr>
            <p:extLst>
              <p:ext uri="{D42A27DB-BD31-4B8C-83A1-F6EECF244321}">
                <p14:modId xmlns:p14="http://schemas.microsoft.com/office/powerpoint/2010/main" val="1040923710"/>
              </p:ext>
            </p:extLst>
          </p:nvPr>
        </p:nvGraphicFramePr>
        <p:xfrm>
          <a:off x="3271309" y="685871"/>
          <a:ext cx="6030098" cy="24121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197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592932" y="1364974"/>
            <a:ext cx="6268484"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Zijn er domeinen die volgens u onvoldoende worden meegenomen? Is dat van invloed op de jeugdhulpverlening?</a:t>
            </a:r>
            <a:endParaRPr lang="nl-NL" sz="1300" dirty="0">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ea typeface="+mn-lt"/>
                <a:cs typeface="+mn-lt"/>
              </a:rPr>
              <a:t>Op de vraag of er domeinen zijn die onvoldoende worden meegenomen, antwoorden vier op de tien bevestigend (39%). Hierbij worden verschillende domeinen meerder keren naar voren gebracht zoals huisvesting, financiën, onderwijs, seksualiteit en problematiek van de ouders/ouderbegeleiding. </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Het merendeel van de respondenten (87%) is ervan overtuigd dat door hulpvragen in de context van verschillende domeinen aan te pakken dit zeker gevolgen heeft voor de jeugdhulpverlening zelf. Wanneer de situatie thuis niet op orde is, is dit zeker van invloed op de jeugdhulpverlening, geeft men aan. Maar alles in een keer oppakken is lang niet altijd te doen. Je bent ook afhankelijk van anderen en er zijn vaak al arrangementen afgesproken waarbij je pas later erachter komt dat er veel meer problemen spelen. Trajecten voor jongeren kunnen daardoor ook langer duren.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Hebt u het gevoel dat door het betrekken van verschillende domeinen problemen daadwerkelijk kleiner kunnen blijven?</a:t>
            </a:r>
            <a:endParaRPr lang="nl-NL" dirty="0">
              <a:solidFill>
                <a:schemeClr val="tx1">
                  <a:lumMod val="75000"/>
                  <a:lumOff val="25000"/>
                </a:schemeClr>
              </a:solidFill>
              <a:latin typeface="Calibri"/>
              <a:cs typeface="Calibri"/>
            </a:endParaRPr>
          </a:p>
          <a:p>
            <a:pPr algn="just">
              <a:defRPr/>
            </a:pPr>
            <a:r>
              <a:rPr lang="nl-NL" sz="1300" dirty="0">
                <a:solidFill>
                  <a:schemeClr val="tx1">
                    <a:lumMod val="75000"/>
                    <a:lumOff val="25000"/>
                  </a:schemeClr>
                </a:solidFill>
                <a:ea typeface="+mn-lt"/>
                <a:cs typeface="+mn-lt"/>
              </a:rPr>
              <a:t>Vier op de tien respondenten zijn van mening dat door het betrekken van verschillende domeinen bij de problemen, deze ook daadwerkelijk kleiner kunnen blijven. De helft vindt dat dit slechts deels het geval is (51%). Nog eens één op de tien geeft aan dat dit volgens hen niet uitmaakt. Medewerkers van een gecertificeerde instelling zijn hiervan het minst overtuigd (25% zeker).</a:t>
            </a:r>
            <a:endParaRPr lang="nl-NL" sz="1300" dirty="0">
              <a:solidFill>
                <a:schemeClr val="tx1">
                  <a:lumMod val="75000"/>
                  <a:lumOff val="25000"/>
                </a:schemeClr>
              </a:solidFill>
              <a:latin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Kleine problemen blijven klein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15</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15</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ED7862D5-482B-482D-867A-41692A92C5FE}"/>
              </a:ext>
            </a:extLst>
          </p:cNvPr>
          <p:cNvGraphicFramePr>
            <a:graphicFrameLocks/>
          </p:cNvGraphicFramePr>
          <p:nvPr>
            <p:extLst>
              <p:ext uri="{D42A27DB-BD31-4B8C-83A1-F6EECF244321}">
                <p14:modId xmlns:p14="http://schemas.microsoft.com/office/powerpoint/2010/main" val="3685238019"/>
              </p:ext>
            </p:extLst>
          </p:nvPr>
        </p:nvGraphicFramePr>
        <p:xfrm>
          <a:off x="324297" y="3926397"/>
          <a:ext cx="5064448" cy="25664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ek 10">
            <a:extLst>
              <a:ext uri="{FF2B5EF4-FFF2-40B4-BE49-F238E27FC236}">
                <a16:creationId xmlns:a16="http://schemas.microsoft.com/office/drawing/2014/main" id="{50C8B225-FFC0-4F1F-B891-30F4FCC9705F}"/>
              </a:ext>
            </a:extLst>
          </p:cNvPr>
          <p:cNvGraphicFramePr>
            <a:graphicFrameLocks/>
          </p:cNvGraphicFramePr>
          <p:nvPr>
            <p:extLst>
              <p:ext uri="{D42A27DB-BD31-4B8C-83A1-F6EECF244321}">
                <p14:modId xmlns:p14="http://schemas.microsoft.com/office/powerpoint/2010/main" val="2561732884"/>
              </p:ext>
            </p:extLst>
          </p:nvPr>
        </p:nvGraphicFramePr>
        <p:xfrm>
          <a:off x="324296" y="1369447"/>
          <a:ext cx="5064449" cy="248855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5803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228948" y="1083076"/>
            <a:ext cx="6632468" cy="540979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In hoeverre kan het voorliggend veld volgens u een rol spelen bij het oplossen van de problemen?</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Het voorliggend veld kan volgens een derde van de respondenten van de Toegang en een gecertificeerde instelling vaak een rol spelen bij het oplossen van de problemen (30%). Een meerderheid (60%) denkt echter dat dit alleen soms het geval is. Een klein deel is ervan overtuigd dat het voorliggende veld hierin (bijna) geen rol speelt. Medewerkers van een gecertificeerde instelling zijn vaker van mening dat het voorliggend veld geen rol kan spelen (38%) terwijl niemand van hen van mening is dat ze vaak een rol spelen.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latin typeface="Calibri"/>
                <a:cs typeface="Calibri"/>
              </a:rPr>
              <a:t>Bent u altijd voldoende bekend van de mogelijkheden die het voorliggend veld kan bieden? </a:t>
            </a:r>
          </a:p>
          <a:p>
            <a:pPr algn="just">
              <a:defRPr/>
            </a:pPr>
            <a:r>
              <a:rPr lang="nl-NL" sz="1300" dirty="0">
                <a:solidFill>
                  <a:schemeClr val="tx1">
                    <a:lumMod val="75000"/>
                    <a:lumOff val="25000"/>
                  </a:schemeClr>
                </a:solidFill>
                <a:ea typeface="+mn-lt"/>
                <a:cs typeface="+mn-lt"/>
              </a:rPr>
              <a:t>Iets meer dan vier op de tien respondenten van de Toegang en een gecertificeerde instelling weten wat de mogelijkheden van het voorliggend veld zijn en een vergelijkbaar aandeel weet dit deels. Eén op de tien heeft hierover onvoldoende informatie (11%). Medewerkers van een gecertificeerde Instelling geven vaker aan meer bekend hiermee te zijn (63%) dan medewerkers van de Toegang (42%). </a:t>
            </a:r>
            <a:endParaRPr lang="nl-NL" dirty="0">
              <a:solidFill>
                <a:schemeClr val="tx1">
                  <a:lumMod val="75000"/>
                  <a:lumOff val="25000"/>
                </a:schemeClr>
              </a:solidFill>
              <a:cs typeface="Calibri"/>
            </a:endParaRPr>
          </a:p>
          <a:p>
            <a:pPr algn="just">
              <a:defRPr/>
            </a:pPr>
            <a:endParaRPr lang="nl-NL" sz="1300" b="1" dirty="0">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latin typeface="Calibri"/>
                <a:cs typeface="Calibri"/>
              </a:rPr>
              <a:t>Bent u zich altijd voldoende bewust van de mogelijkheden die het voorliggend veld kan bieden?</a:t>
            </a:r>
          </a:p>
          <a:p>
            <a:pPr algn="just">
              <a:defRPr/>
            </a:pPr>
            <a:r>
              <a:rPr lang="nl-NL" sz="1300" dirty="0">
                <a:solidFill>
                  <a:schemeClr val="tx1">
                    <a:lumMod val="75000"/>
                    <a:lumOff val="25000"/>
                  </a:schemeClr>
                </a:solidFill>
                <a:ea typeface="+mn-lt"/>
                <a:cs typeface="+mn-lt"/>
              </a:rPr>
              <a:t>Als het gaat om de bewustwording van de mogelijkheden van het voorliggend veld dan geeft de helft aan dat men zich zeker bewust hiervan is (51%) en een iets kleiner aandeel deels (47%). Het aandeel dat zich niet bewust is van de mogelijkheden van het voorliggend veld is met 8% beperkt. Ook hierbij is te zien dat de medewerkers van een gecertificeerde instelling vaker aangeven hier bewust mee bezig te zijn (63% tegenover 49% van de medewerkers van de Toegang). </a:t>
            </a:r>
            <a:endParaRPr lang="nl-NL" dirty="0">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Kleine problemen blijven klein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16</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16</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3" name="Grafiek 12">
            <a:extLst>
              <a:ext uri="{FF2B5EF4-FFF2-40B4-BE49-F238E27FC236}">
                <a16:creationId xmlns:a16="http://schemas.microsoft.com/office/drawing/2014/main" id="{1C8A74F9-2828-401B-813B-908BD03465DD}"/>
              </a:ext>
            </a:extLst>
          </p:cNvPr>
          <p:cNvGraphicFramePr>
            <a:graphicFrameLocks/>
          </p:cNvGraphicFramePr>
          <p:nvPr>
            <p:extLst>
              <p:ext uri="{D42A27DB-BD31-4B8C-83A1-F6EECF244321}">
                <p14:modId xmlns:p14="http://schemas.microsoft.com/office/powerpoint/2010/main" val="4155527238"/>
              </p:ext>
            </p:extLst>
          </p:nvPr>
        </p:nvGraphicFramePr>
        <p:xfrm>
          <a:off x="234161" y="1083076"/>
          <a:ext cx="4808355" cy="22690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fiek 14">
            <a:extLst>
              <a:ext uri="{FF2B5EF4-FFF2-40B4-BE49-F238E27FC236}">
                <a16:creationId xmlns:a16="http://schemas.microsoft.com/office/drawing/2014/main" id="{F8EB297C-EB29-4323-956E-F9ECB02F78E5}"/>
              </a:ext>
            </a:extLst>
          </p:cNvPr>
          <p:cNvGraphicFramePr>
            <a:graphicFrameLocks/>
          </p:cNvGraphicFramePr>
          <p:nvPr>
            <p:extLst>
              <p:ext uri="{D42A27DB-BD31-4B8C-83A1-F6EECF244321}">
                <p14:modId xmlns:p14="http://schemas.microsoft.com/office/powerpoint/2010/main" val="4214548670"/>
              </p:ext>
            </p:extLst>
          </p:nvPr>
        </p:nvGraphicFramePr>
        <p:xfrm>
          <a:off x="234162" y="3505864"/>
          <a:ext cx="4808354" cy="29870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72390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8" y="1038687"/>
            <a:ext cx="5581940" cy="5410235"/>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Heeft de overstap van inspanningsgerichte bekostiging naar RGI voordelen of nadelen voor de professional en de jeugdige of het gezin? </a:t>
            </a:r>
            <a:endParaRPr lang="nl-NL" dirty="0">
              <a:solidFill>
                <a:schemeClr val="tx1">
                  <a:lumMod val="75000"/>
                  <a:lumOff val="25000"/>
                </a:schemeClr>
              </a:solidFill>
              <a:cs typeface="Calibri"/>
            </a:endParaRPr>
          </a:p>
          <a:p>
            <a:pPr algn="just">
              <a:defRPr/>
            </a:pPr>
            <a:r>
              <a:rPr lang="nl-NL" sz="1300" dirty="0">
                <a:solidFill>
                  <a:schemeClr val="tx1">
                    <a:lumMod val="75000"/>
                    <a:lumOff val="25000"/>
                  </a:schemeClr>
                </a:solidFill>
                <a:ea typeface="+mn-lt"/>
                <a:cs typeface="+mn-lt"/>
              </a:rPr>
              <a:t>Wanneer wordt gevraagd of deze manier van werken meer voordelen of nadelen oplevert voor de professionals dan vinden vier op de tien dat dit meer nadelen dan voordelen oplevert (42%) en een vergelijkbaar aandeel dat het zowel nadelen als voordelen betreft die tegen elkaar opwegen (eveneens 42%). Het aandeel dat vooral voordelen ziet blijft beperkt tot 16%. Medewerkers van een gecertificeerde instelling zien in verhouding de meeste nadelen (71%).</a:t>
            </a:r>
            <a:endParaRPr lang="nl-NL" dirty="0">
              <a:solidFill>
                <a:schemeClr val="tx1">
                  <a:lumMod val="75000"/>
                  <a:lumOff val="25000"/>
                </a:schemeClr>
              </a:solidFill>
              <a:ea typeface="+mn-lt"/>
              <a:cs typeface="+mn-lt"/>
            </a:endParaRPr>
          </a:p>
          <a:p>
            <a:pPr algn="just">
              <a:defRPr/>
            </a:pPr>
            <a:endParaRPr lang="nl-NL" dirty="0">
              <a:solidFill>
                <a:schemeClr val="tx1">
                  <a:lumMod val="75000"/>
                  <a:lumOff val="25000"/>
                </a:schemeClr>
              </a:solidFill>
              <a:cs typeface="Calibri"/>
            </a:endParaRPr>
          </a:p>
          <a:p>
            <a:pPr algn="just">
              <a:defRPr/>
            </a:pPr>
            <a:r>
              <a:rPr lang="nl-NL" sz="1300" dirty="0">
                <a:solidFill>
                  <a:schemeClr val="tx1">
                    <a:lumMod val="75000"/>
                    <a:lumOff val="25000"/>
                  </a:schemeClr>
                </a:solidFill>
                <a:ea typeface="+mn-lt"/>
                <a:cs typeface="+mn-lt"/>
              </a:rPr>
              <a:t>Ook voor de jeugdige zelf en het gezin ziet men vaker meer nadelen (35%) dan voordelen (22%). Vier op de tien zien zowel voordelen als nadelen die tegen elkaar opwegen (42%). Ook hierbij zijn medewerkers van een gecertificeerde instelling negatiever dan medewerkers van de Toegang of de zorgaanbieders. Zo zien zeven op de tien meer nadelen dan voordelen (71%).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r>
              <a:rPr lang="nl-NL" sz="1300" b="1" dirty="0">
                <a:solidFill>
                  <a:schemeClr val="tx1">
                    <a:lumMod val="75000"/>
                    <a:lumOff val="25000"/>
                  </a:schemeClr>
                </a:solidFill>
                <a:effectLst/>
                <a:latin typeface="Calibri"/>
                <a:ea typeface="Calibri" panose="020F0502020204030204" pitchFamily="34" charset="0"/>
                <a:cs typeface="Times New Roman"/>
              </a:rPr>
              <a:t>Heb ik als professional meer ruimte om te doen wat nodig is om resultaat te behalen?</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Door te werken volgens RGI vindt bijna de helft van de zorgaanbieders dat men meer ruimte heeft om te doen wat nodig is om resultaten te behalen (45%). Een iets kleiner deel (36%) vindt dat dit niet het geval is en twee op de tien stellen zich neutraal op (19%). </a:t>
            </a:r>
            <a:endParaRPr lang="nl-NL" dirty="0">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lIns="91440" tIns="45720" rIns="91440" bIns="45720" anchor="t">
            <a:spAutoFit/>
          </a:bodyPr>
          <a:lstStyle/>
          <a:p>
            <a:r>
              <a:rPr lang="nl-NL" sz="2600" b="1">
                <a:solidFill>
                  <a:srgbClr val="00225C"/>
                </a:solidFill>
              </a:rPr>
              <a:t>Meer ruimte voor de professional</a:t>
            </a:r>
            <a:endParaRPr lang="nl-NL" sz="2600" b="1">
              <a:solidFill>
                <a:srgbClr val="00225C"/>
              </a:solidFill>
              <a:cs typeface="Calibri"/>
            </a:endParaRP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17</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17</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5" name="Grafiek 14">
            <a:extLst>
              <a:ext uri="{FF2B5EF4-FFF2-40B4-BE49-F238E27FC236}">
                <a16:creationId xmlns:a16="http://schemas.microsoft.com/office/drawing/2014/main" id="{6FD1D981-4793-447F-B8CB-A045CD3C4DF0}"/>
              </a:ext>
            </a:extLst>
          </p:cNvPr>
          <p:cNvGraphicFramePr>
            <a:graphicFrameLocks/>
          </p:cNvGraphicFramePr>
          <p:nvPr>
            <p:extLst>
              <p:ext uri="{D42A27DB-BD31-4B8C-83A1-F6EECF244321}">
                <p14:modId xmlns:p14="http://schemas.microsoft.com/office/powerpoint/2010/main" val="1235815313"/>
              </p:ext>
            </p:extLst>
          </p:nvPr>
        </p:nvGraphicFramePr>
        <p:xfrm>
          <a:off x="6196613" y="4749303"/>
          <a:ext cx="5851453" cy="16996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iek 12">
            <a:extLst>
              <a:ext uri="{FF2B5EF4-FFF2-40B4-BE49-F238E27FC236}">
                <a16:creationId xmlns:a16="http://schemas.microsoft.com/office/drawing/2014/main" id="{6D415781-FA7E-4EA3-8C11-195C174A55B2}"/>
              </a:ext>
            </a:extLst>
          </p:cNvPr>
          <p:cNvGraphicFramePr>
            <a:graphicFrameLocks/>
          </p:cNvGraphicFramePr>
          <p:nvPr>
            <p:extLst>
              <p:ext uri="{D42A27DB-BD31-4B8C-83A1-F6EECF244321}">
                <p14:modId xmlns:p14="http://schemas.microsoft.com/office/powerpoint/2010/main" val="2469858950"/>
              </p:ext>
            </p:extLst>
          </p:nvPr>
        </p:nvGraphicFramePr>
        <p:xfrm>
          <a:off x="6196614" y="1038687"/>
          <a:ext cx="5851453" cy="35333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2643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6" y="1321023"/>
            <a:ext cx="5883783"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panose="020F0502020204030204" pitchFamily="34" charset="0"/>
              </a:rPr>
              <a:t>Kun je door te werken volgens RGI vaker minder zware  hulp inzetten? </a:t>
            </a:r>
          </a:p>
          <a:p>
            <a:pPr algn="just">
              <a:defRPr/>
            </a:pPr>
            <a:r>
              <a:rPr lang="nl-NL" sz="1300" dirty="0">
                <a:solidFill>
                  <a:schemeClr val="tx1">
                    <a:lumMod val="75000"/>
                    <a:lumOff val="25000"/>
                  </a:schemeClr>
                </a:solidFill>
                <a:ea typeface="+mn-lt"/>
                <a:cs typeface="+mn-lt"/>
              </a:rPr>
              <a:t>Door RGI ging men ervan uit dat er minder zware hulp ingezet zou kunnen worden. Een kwart van de respondenten geeft aan dat dit het geval is (24%), maar een twee keer zo grote groep (45%) is van mening dat dit niet zo is. Daarnaast zijn drie op de tien neutraal hierover. Vooral medewerkers van een gecertificeerde instelling zijn negatief hierover. </a:t>
            </a:r>
            <a:endParaRPr lang="nl-NL" dirty="0">
              <a:solidFill>
                <a:schemeClr val="tx1">
                  <a:lumMod val="75000"/>
                  <a:lumOff val="25000"/>
                </a:schemeClr>
              </a:solidFill>
              <a:latin typeface="Calibri" panose="020F0502020204030204" pitchFamily="34" charset="0"/>
              <a:cs typeface="Calibri"/>
            </a:endParaRPr>
          </a:p>
          <a:p>
            <a:pPr algn="just">
              <a:defRPr/>
            </a:pPr>
            <a:endParaRPr lang="nl-NL" sz="1300" b="1" dirty="0">
              <a:solidFill>
                <a:schemeClr val="tx1">
                  <a:lumMod val="75000"/>
                  <a:lumOff val="25000"/>
                </a:schemeClr>
              </a:solidFill>
              <a:latin typeface="Calibri" panose="020F0502020204030204" pitchFamily="34" charset="0"/>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Kun je door de werken volgens RGI gemakkelijke bepalen wat een jeugdige voor zorg nodig heeft?</a:t>
            </a:r>
            <a:endParaRPr lang="nl-NL" sz="1300" b="1" dirty="0">
              <a:solidFill>
                <a:schemeClr val="tx1">
                  <a:lumMod val="75000"/>
                  <a:lumOff val="25000"/>
                </a:schemeClr>
              </a:solidFill>
              <a:effectLst/>
              <a:latin typeface="Calibri"/>
              <a:ea typeface="Calibri" panose="020F0502020204030204" pitchFamily="34" charset="0"/>
              <a:cs typeface="Times New Roman"/>
            </a:endParaRPr>
          </a:p>
          <a:p>
            <a:pPr algn="just">
              <a:defRPr/>
            </a:pPr>
            <a:r>
              <a:rPr lang="nl-NL" sz="1300" dirty="0">
                <a:solidFill>
                  <a:schemeClr val="tx1">
                    <a:lumMod val="75000"/>
                    <a:lumOff val="25000"/>
                  </a:schemeClr>
                </a:solidFill>
                <a:ea typeface="+mn-lt"/>
                <a:cs typeface="+mn-lt"/>
              </a:rPr>
              <a:t>Op de vraag of men door te werken met RGI het gemakkelijker is om te bepalen wat een jeugdige voor hulp nodig heeft, antwoordt een derde dat dit volgens hen zo is. Vier op de tien (40%) zijn echter van mening dat dit niet het geval is en een kwart stelt zich neutraal op (24%). Het zijn meer dan gemiddeld medewerkers van een gecertificeerde instelling die van mening zijn dat het niet gemakkelijker is (86%). </a:t>
            </a:r>
            <a:endParaRPr lang="nl-NL" dirty="0">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Meer ruimte voor de professional</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18</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18</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3556FECD-623F-4E42-853E-91165BFA73D6}"/>
              </a:ext>
            </a:extLst>
          </p:cNvPr>
          <p:cNvGraphicFramePr>
            <a:graphicFrameLocks/>
          </p:cNvGraphicFramePr>
          <p:nvPr>
            <p:extLst>
              <p:ext uri="{D42A27DB-BD31-4B8C-83A1-F6EECF244321}">
                <p14:modId xmlns:p14="http://schemas.microsoft.com/office/powerpoint/2010/main" val="848140115"/>
              </p:ext>
            </p:extLst>
          </p:nvPr>
        </p:nvGraphicFramePr>
        <p:xfrm>
          <a:off x="6480700" y="1321022"/>
          <a:ext cx="5567366" cy="24535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ek 11">
            <a:extLst>
              <a:ext uri="{FF2B5EF4-FFF2-40B4-BE49-F238E27FC236}">
                <a16:creationId xmlns:a16="http://schemas.microsoft.com/office/drawing/2014/main" id="{B2170735-14E3-4047-B437-7AC07CC066EA}"/>
              </a:ext>
            </a:extLst>
          </p:cNvPr>
          <p:cNvGraphicFramePr>
            <a:graphicFrameLocks/>
          </p:cNvGraphicFramePr>
          <p:nvPr>
            <p:extLst>
              <p:ext uri="{D42A27DB-BD31-4B8C-83A1-F6EECF244321}">
                <p14:modId xmlns:p14="http://schemas.microsoft.com/office/powerpoint/2010/main" val="3542588078"/>
              </p:ext>
            </p:extLst>
          </p:nvPr>
        </p:nvGraphicFramePr>
        <p:xfrm>
          <a:off x="6480699" y="3951897"/>
          <a:ext cx="5567366" cy="24994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2425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6738151" y="1364974"/>
            <a:ext cx="5123265"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a:solidFill>
                  <a:schemeClr val="tx1">
                    <a:lumMod val="75000"/>
                    <a:lumOff val="25000"/>
                  </a:schemeClr>
                </a:solidFill>
                <a:latin typeface="Calibri" panose="020F0502020204030204" pitchFamily="34" charset="0"/>
              </a:rPr>
              <a:t>Wat merkt u in de praktijk vooral als het gaat om de te behalen doelen wanneer een aanbieder een nieuw arrangement aanvraagt?</a:t>
            </a:r>
          </a:p>
          <a:p>
            <a:pPr algn="just">
              <a:defRPr/>
            </a:pPr>
            <a:r>
              <a:rPr lang="nl-NL" sz="1300">
                <a:solidFill>
                  <a:schemeClr val="tx1">
                    <a:lumMod val="75000"/>
                    <a:lumOff val="25000"/>
                  </a:schemeClr>
                </a:solidFill>
                <a:ea typeface="+mn-lt"/>
                <a:cs typeface="+mn-lt"/>
              </a:rPr>
              <a:t>Wanneer een aanbieder een nieuw arrangement aanvraagt dan geeft een derde van de respondenten aan dat de doelen opnieuw worden geformuleerd (33%). Volgens een vijfde voert de financiële drijfveer op dat soort momenten de boventoon. Volgens een derde wisselt het heel erg (31%). Dat de doelen gelijk blijven (7%) komt veel minder voor volgens de respondenten. Geen enkele respondent geeft aan dat de doelen naar beneden worden bijgesteld.</a:t>
            </a:r>
            <a:endParaRPr lang="nl-NL" sz="1300" b="1">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lIns="91440" tIns="45720" rIns="91440" bIns="45720" anchor="t">
            <a:spAutoFit/>
          </a:bodyPr>
          <a:lstStyle/>
          <a:p>
            <a:r>
              <a:rPr lang="nl-NL" sz="2600" b="1">
                <a:solidFill>
                  <a:srgbClr val="00225C"/>
                </a:solidFill>
              </a:rPr>
              <a:t>Meer ruimte voor de professional</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19</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19</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A002D9EF-DE13-447A-8C37-D156B9417654}"/>
              </a:ext>
            </a:extLst>
          </p:cNvPr>
          <p:cNvGraphicFramePr>
            <a:graphicFrameLocks/>
          </p:cNvGraphicFramePr>
          <p:nvPr>
            <p:extLst>
              <p:ext uri="{D42A27DB-BD31-4B8C-83A1-F6EECF244321}">
                <p14:modId xmlns:p14="http://schemas.microsoft.com/office/powerpoint/2010/main" val="3504987326"/>
              </p:ext>
            </p:extLst>
          </p:nvPr>
        </p:nvGraphicFramePr>
        <p:xfrm>
          <a:off x="186586" y="1364473"/>
          <a:ext cx="6311867" cy="5127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6420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07D57ED6-F1AE-4692-8379-69593E98B2C7}"/>
              </a:ext>
            </a:extLst>
          </p:cNvPr>
          <p:cNvSpPr/>
          <p:nvPr/>
        </p:nvSpPr>
        <p:spPr>
          <a:xfrm>
            <a:off x="227261" y="157273"/>
            <a:ext cx="10693400" cy="492443"/>
          </a:xfrm>
          <a:prstGeom prst="rect">
            <a:avLst/>
          </a:prstGeom>
        </p:spPr>
        <p:txBody>
          <a:bodyPr wrap="square">
            <a:spAutoFit/>
          </a:bodyPr>
          <a:lstStyle/>
          <a:p>
            <a:r>
              <a:rPr lang="nl-NL" sz="2600" b="1">
                <a:solidFill>
                  <a:srgbClr val="00225C"/>
                </a:solidFill>
              </a:rPr>
              <a:t>Inhoud</a:t>
            </a:r>
          </a:p>
        </p:txBody>
      </p:sp>
      <p:sp>
        <p:nvSpPr>
          <p:cNvPr id="7" name="Tijdelijke aanduiding voor dianummer 2">
            <a:extLst>
              <a:ext uri="{FF2B5EF4-FFF2-40B4-BE49-F238E27FC236}">
                <a16:creationId xmlns:a16="http://schemas.microsoft.com/office/drawing/2014/main" id="{B9CAB3D1-52E5-4FC4-BBDE-99261DE8238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a:t>
            </a:fld>
            <a:endParaRPr lang="nl-NL" b="1">
              <a:solidFill>
                <a:schemeClr val="bg1"/>
              </a:solidFill>
            </a:endParaRPr>
          </a:p>
        </p:txBody>
      </p:sp>
      <p:pic>
        <p:nvPicPr>
          <p:cNvPr id="12" name="Afbeelding 11">
            <a:extLst>
              <a:ext uri="{FF2B5EF4-FFF2-40B4-BE49-F238E27FC236}">
                <a16:creationId xmlns:a16="http://schemas.microsoft.com/office/drawing/2014/main" id="{CD2E2F2F-9092-4D15-B1A0-7E47543D0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80615">
            <a:off x="7797132" y="2919294"/>
            <a:ext cx="649541" cy="649541"/>
          </a:xfrm>
          <a:prstGeom prst="rect">
            <a:avLst/>
          </a:prstGeom>
        </p:spPr>
      </p:pic>
      <p:pic>
        <p:nvPicPr>
          <p:cNvPr id="17" name="Afbeelding 16">
            <a:extLst>
              <a:ext uri="{FF2B5EF4-FFF2-40B4-BE49-F238E27FC236}">
                <a16:creationId xmlns:a16="http://schemas.microsoft.com/office/drawing/2014/main" id="{E899879F-5A8A-4852-97E8-0D8681E288C2}"/>
              </a:ext>
            </a:extLst>
          </p:cNvPr>
          <p:cNvPicPr/>
          <p:nvPr/>
        </p:nvPicPr>
        <p:blipFill>
          <a:blip r:embed="rId4"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8" name="Tijdelijke aanduiding voor voettekst 4">
            <a:extLst>
              <a:ext uri="{FF2B5EF4-FFF2-40B4-BE49-F238E27FC236}">
                <a16:creationId xmlns:a16="http://schemas.microsoft.com/office/drawing/2014/main" id="{DD78FD01-3277-40FD-9A07-16E585177E8C}"/>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9A10F254-1C43-43DE-AC1C-A538AED4CF7C}"/>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a:t>
            </a:fld>
            <a:endParaRPr lang="nl-NL" b="1">
              <a:solidFill>
                <a:schemeClr val="bg1"/>
              </a:solidFill>
            </a:endParaRPr>
          </a:p>
        </p:txBody>
      </p:sp>
      <p:grpSp>
        <p:nvGrpSpPr>
          <p:cNvPr id="19" name="Groep 18">
            <a:extLst>
              <a:ext uri="{FF2B5EF4-FFF2-40B4-BE49-F238E27FC236}">
                <a16:creationId xmlns:a16="http://schemas.microsoft.com/office/drawing/2014/main" id="{85C664F0-286E-4FED-A567-4004EBE10839}"/>
              </a:ext>
            </a:extLst>
          </p:cNvPr>
          <p:cNvGrpSpPr/>
          <p:nvPr/>
        </p:nvGrpSpPr>
        <p:grpSpPr>
          <a:xfrm>
            <a:off x="-63056" y="3877604"/>
            <a:ext cx="12255056" cy="2556522"/>
            <a:chOff x="-63057" y="3418152"/>
            <a:chExt cx="12255056" cy="2556522"/>
          </a:xfrm>
        </p:grpSpPr>
        <p:pic>
          <p:nvPicPr>
            <p:cNvPr id="23" name="Afbeelding 22" descr="Afbeelding met persoon, person, vasthouden, water&#10;&#10;Automatisch gegenereerde beschrijving">
              <a:extLst>
                <a:ext uri="{FF2B5EF4-FFF2-40B4-BE49-F238E27FC236}">
                  <a16:creationId xmlns:a16="http://schemas.microsoft.com/office/drawing/2014/main" id="{AB7D4019-F0A7-48E7-8A80-10CF1AB67446}"/>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r="341"/>
            <a:stretch/>
          </p:blipFill>
          <p:spPr>
            <a:xfrm>
              <a:off x="8370288" y="3418152"/>
              <a:ext cx="3821711" cy="2551716"/>
            </a:xfrm>
            <a:prstGeom prst="rect">
              <a:avLst/>
            </a:prstGeom>
          </p:spPr>
        </p:pic>
        <p:pic>
          <p:nvPicPr>
            <p:cNvPr id="24" name="Afbeelding 23" descr="Afbeelding met jong, jongen, water, jurk&#10;&#10;Automatisch gegenereerde beschrijving">
              <a:extLst>
                <a:ext uri="{FF2B5EF4-FFF2-40B4-BE49-F238E27FC236}">
                  <a16:creationId xmlns:a16="http://schemas.microsoft.com/office/drawing/2014/main" id="{944C20C7-94D7-4E0B-A352-788EFFEE466F}"/>
                </a:ext>
              </a:extLst>
            </p:cNvPr>
            <p:cNvPicPr>
              <a:picLocks noChangeAspect="1"/>
            </p:cNvPicPr>
            <p:nvPr/>
          </p:nvPicPr>
          <p:blipFill rotWithShape="1">
            <a:blip r:embed="rId6" cstate="print">
              <a:alphaModFix amt="35000"/>
              <a:extLst>
                <a:ext uri="{28A0092B-C50C-407E-A947-70E740481C1C}">
                  <a14:useLocalDpi xmlns:a14="http://schemas.microsoft.com/office/drawing/2010/main" val="0"/>
                </a:ext>
              </a:extLst>
            </a:blip>
            <a:srcRect t="17055" b="8315"/>
            <a:stretch/>
          </p:blipFill>
          <p:spPr>
            <a:xfrm>
              <a:off x="3771726" y="3591012"/>
              <a:ext cx="4598562" cy="2383662"/>
            </a:xfrm>
            <a:prstGeom prst="rect">
              <a:avLst/>
            </a:prstGeom>
          </p:spPr>
        </p:pic>
        <p:pic>
          <p:nvPicPr>
            <p:cNvPr id="25" name="Afbeelding 24" descr="Afbeelding met persoon, binnen, zitten, tandenborstel&#10;&#10;Automatisch gegenereerde beschrijving">
              <a:extLst>
                <a:ext uri="{FF2B5EF4-FFF2-40B4-BE49-F238E27FC236}">
                  <a16:creationId xmlns:a16="http://schemas.microsoft.com/office/drawing/2014/main" id="{39ED5C43-2449-4239-87A9-9CD22A0C9124}"/>
                </a:ext>
              </a:extLst>
            </p:cNvPr>
            <p:cNvPicPr>
              <a:picLocks noChangeAspect="1"/>
            </p:cNvPicPr>
            <p:nvPr/>
          </p:nvPicPr>
          <p:blipFill rotWithShape="1">
            <a:blip r:embed="rId7" cstate="print">
              <a:alphaModFix amt="35000"/>
              <a:extLst>
                <a:ext uri="{28A0092B-C50C-407E-A947-70E740481C1C}">
                  <a14:useLocalDpi xmlns:a14="http://schemas.microsoft.com/office/drawing/2010/main" val="0"/>
                </a:ext>
              </a:extLst>
            </a:blip>
            <a:srcRect l="-1671"/>
            <a:stretch/>
          </p:blipFill>
          <p:spPr>
            <a:xfrm>
              <a:off x="-63057" y="3418152"/>
              <a:ext cx="3834783" cy="2556522"/>
            </a:xfrm>
            <a:prstGeom prst="rect">
              <a:avLst/>
            </a:prstGeom>
          </p:spPr>
        </p:pic>
      </p:grpSp>
      <p:sp>
        <p:nvSpPr>
          <p:cNvPr id="2" name="Ovaal 1">
            <a:extLst>
              <a:ext uri="{FF2B5EF4-FFF2-40B4-BE49-F238E27FC236}">
                <a16:creationId xmlns:a16="http://schemas.microsoft.com/office/drawing/2014/main" id="{C7A580A6-BB3B-4655-8704-93CCFCB7CEC0}"/>
              </a:ext>
            </a:extLst>
          </p:cNvPr>
          <p:cNvSpPr/>
          <p:nvPr/>
        </p:nvSpPr>
        <p:spPr>
          <a:xfrm>
            <a:off x="2501356" y="420505"/>
            <a:ext cx="6351863" cy="60169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Tekstvak 41"/>
          <p:cNvSpPr txBox="1"/>
          <p:nvPr/>
        </p:nvSpPr>
        <p:spPr>
          <a:xfrm>
            <a:off x="3258201" y="1279709"/>
            <a:ext cx="5675598" cy="4695015"/>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nSpc>
                <a:spcPct val="150000"/>
              </a:lnSpc>
              <a:defRPr/>
            </a:pPr>
            <a:r>
              <a:rPr lang="nl-NL" sz="1400" b="1" dirty="0">
                <a:solidFill>
                  <a:schemeClr val="tx1">
                    <a:lumMod val="75000"/>
                    <a:lumOff val="25000"/>
                  </a:schemeClr>
                </a:solidFill>
              </a:rPr>
              <a:t>Uitkomsten vragenlijsten</a:t>
            </a:r>
            <a:endParaRPr lang="nl-NL" sz="1400" b="1" dirty="0">
              <a:solidFill>
                <a:schemeClr val="tx1">
                  <a:lumMod val="75000"/>
                  <a:lumOff val="25000"/>
                </a:schemeClr>
              </a:solidFill>
              <a:hlinkClick r:id="rId8" action="ppaction://hlinksldjump">
                <a:extLst>
                  <a:ext uri="{A12FA001-AC4F-418D-AE19-62706E023703}">
                    <ahyp:hlinkClr xmlns:ahyp="http://schemas.microsoft.com/office/drawing/2018/hyperlinkcolor" val="tx"/>
                  </a:ext>
                </a:extLst>
              </a:hlinkClick>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9" action="ppaction://hlinksldjump">
                  <a:extLst>
                    <a:ext uri="{A12FA001-AC4F-418D-AE19-62706E023703}">
                      <ahyp:hlinkClr xmlns:ahyp="http://schemas.microsoft.com/office/drawing/2018/hyperlinkcolor" val="tx"/>
                    </a:ext>
                  </a:extLst>
                </a:hlinkClick>
              </a:rPr>
              <a:t>Het onderzoek</a:t>
            </a:r>
            <a:endParaRPr lang="nl-NL" sz="1400" dirty="0">
              <a:solidFill>
                <a:schemeClr val="tx1">
                  <a:lumMod val="75000"/>
                  <a:lumOff val="25000"/>
                </a:schemeClr>
              </a:solidFill>
              <a:hlinkClick r:id="rId8" action="ppaction://hlinksldjump">
                <a:extLst>
                  <a:ext uri="{A12FA001-AC4F-418D-AE19-62706E023703}">
                    <ahyp:hlinkClr xmlns:ahyp="http://schemas.microsoft.com/office/drawing/2018/hyperlinkcolor" val="tx"/>
                  </a:ext>
                </a:extLst>
              </a:hlinkClick>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8" action="ppaction://hlinksldjump">
                  <a:extLst>
                    <a:ext uri="{A12FA001-AC4F-418D-AE19-62706E023703}">
                      <ahyp:hlinkClr xmlns:ahyp="http://schemas.microsoft.com/office/drawing/2018/hyperlinkcolor" val="tx"/>
                    </a:ext>
                  </a:extLst>
                </a:hlinkClick>
              </a:rPr>
              <a:t>Eigen kracht en eigen verantwoordelijkheid voor het gezin</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0" action="ppaction://hlinksldjump">
                  <a:extLst>
                    <a:ext uri="{A12FA001-AC4F-418D-AE19-62706E023703}">
                      <ahyp:hlinkClr xmlns:ahyp="http://schemas.microsoft.com/office/drawing/2018/hyperlinkcolor" val="tx"/>
                    </a:ext>
                  </a:extLst>
                </a:hlinkClick>
              </a:rPr>
              <a:t>Hulp op maat, integraal en zo dichtbij mogelijk</a:t>
            </a:r>
            <a:endParaRPr lang="nl-NL" sz="1400" dirty="0">
              <a:solidFill>
                <a:schemeClr val="tx1">
                  <a:lumMod val="75000"/>
                  <a:lumOff val="25000"/>
                </a:schemeClr>
              </a:solidFill>
              <a:hlinkClick r:id="rId11" action="ppaction://hlinksldjump">
                <a:extLst>
                  <a:ext uri="{A12FA001-AC4F-418D-AE19-62706E023703}">
                    <ahyp:hlinkClr xmlns:ahyp="http://schemas.microsoft.com/office/drawing/2018/hyperlinkcolor" val="tx"/>
                  </a:ext>
                </a:extLst>
              </a:hlinkClick>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2" action="ppaction://hlinksldjump">
                  <a:extLst>
                    <a:ext uri="{A12FA001-AC4F-418D-AE19-62706E023703}">
                      <ahyp:hlinkClr xmlns:ahyp="http://schemas.microsoft.com/office/drawing/2018/hyperlinkcolor" val="tx"/>
                    </a:ext>
                  </a:extLst>
                </a:hlinkClick>
              </a:rPr>
              <a:t>Kleine problemen blijven klein</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3" action="ppaction://hlinksldjump">
                  <a:extLst>
                    <a:ext uri="{A12FA001-AC4F-418D-AE19-62706E023703}">
                      <ahyp:hlinkClr xmlns:ahyp="http://schemas.microsoft.com/office/drawing/2018/hyperlinkcolor" val="tx"/>
                    </a:ext>
                  </a:extLst>
                </a:hlinkClick>
              </a:rPr>
              <a:t>Meer ruimte voor de professional</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4" action="ppaction://hlinksldjump">
                  <a:extLst>
                    <a:ext uri="{A12FA001-AC4F-418D-AE19-62706E023703}">
                      <ahyp:hlinkClr xmlns:ahyp="http://schemas.microsoft.com/office/drawing/2018/hyperlinkcolor" val="tx"/>
                    </a:ext>
                  </a:extLst>
                </a:hlinkClick>
              </a:rPr>
              <a:t>Lagere kosten door efficiënt werken en hulp van goede kwaliteit</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5" action="ppaction://hlinksldjump">
                  <a:extLst>
                    <a:ext uri="{A12FA001-AC4F-418D-AE19-62706E023703}">
                      <ahyp:hlinkClr xmlns:ahyp="http://schemas.microsoft.com/office/drawing/2018/hyperlinkcolor" val="tx"/>
                    </a:ext>
                  </a:extLst>
                </a:hlinkClick>
              </a:rPr>
              <a:t>Het werken volgens RGI</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6" action="ppaction://hlinksldjump">
                  <a:extLst>
                    <a:ext uri="{A12FA001-AC4F-418D-AE19-62706E023703}">
                      <ahyp:hlinkClr xmlns:ahyp="http://schemas.microsoft.com/office/drawing/2018/hyperlinkcolor" val="tx"/>
                    </a:ext>
                  </a:extLst>
                </a:hlinkClick>
              </a:rPr>
              <a:t>Uitgangspunten van RGI </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7" action="ppaction://hlinksldjump">
                  <a:extLst>
                    <a:ext uri="{A12FA001-AC4F-418D-AE19-62706E023703}">
                      <ahyp:hlinkClr xmlns:ahyp="http://schemas.microsoft.com/office/drawing/2018/hyperlinkcolor" val="tx"/>
                    </a:ext>
                  </a:extLst>
                </a:hlinkClick>
              </a:rPr>
              <a:t>Achtergrondkenmerken</a:t>
            </a:r>
            <a:endParaRPr lang="nl-NL" sz="1400" dirty="0">
              <a:solidFill>
                <a:schemeClr val="tx1">
                  <a:lumMod val="75000"/>
                  <a:lumOff val="25000"/>
                </a:schemeClr>
              </a:solidFill>
            </a:endParaRPr>
          </a:p>
          <a:p>
            <a:pPr>
              <a:lnSpc>
                <a:spcPct val="150000"/>
              </a:lnSpc>
              <a:defRPr/>
            </a:pPr>
            <a:r>
              <a:rPr lang="nl-NL" sz="1400" b="1" dirty="0">
                <a:solidFill>
                  <a:schemeClr val="tx1">
                    <a:lumMod val="75000"/>
                    <a:lumOff val="25000"/>
                  </a:schemeClr>
                </a:solidFill>
              </a:rPr>
              <a:t>Brainstormsessies</a:t>
            </a: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8" action="ppaction://hlinksldjump">
                  <a:extLst>
                    <a:ext uri="{A12FA001-AC4F-418D-AE19-62706E023703}">
                      <ahyp:hlinkClr xmlns:ahyp="http://schemas.microsoft.com/office/drawing/2018/hyperlinkcolor" val="tx"/>
                    </a:ext>
                  </a:extLst>
                </a:hlinkClick>
              </a:rPr>
              <a:t>Brainstormsessie 1: Resultaten van het onderzoek</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19" action="ppaction://hlinksldjump">
                  <a:extLst>
                    <a:ext uri="{A12FA001-AC4F-418D-AE19-62706E023703}">
                      <ahyp:hlinkClr xmlns:ahyp="http://schemas.microsoft.com/office/drawing/2018/hyperlinkcolor" val="tx"/>
                    </a:ext>
                  </a:extLst>
                </a:hlinkClick>
              </a:rPr>
              <a:t>Brainstormsessie 2: Sturing en beheersing</a:t>
            </a:r>
            <a:endParaRPr lang="nl-NL" sz="1400" dirty="0">
              <a:solidFill>
                <a:schemeClr val="tx1">
                  <a:lumMod val="75000"/>
                  <a:lumOff val="25000"/>
                </a:schemeClr>
              </a:solidFill>
            </a:endParaRPr>
          </a:p>
          <a:p>
            <a:pPr marL="285750" indent="-285750">
              <a:lnSpc>
                <a:spcPct val="150000"/>
              </a:lnSpc>
              <a:buFont typeface="Arial" panose="020B0604020202020204" pitchFamily="34" charset="0"/>
              <a:buChar char="•"/>
              <a:defRPr/>
            </a:pPr>
            <a:r>
              <a:rPr lang="nl-NL" sz="1400" dirty="0">
                <a:solidFill>
                  <a:schemeClr val="tx1">
                    <a:lumMod val="75000"/>
                    <a:lumOff val="25000"/>
                  </a:schemeClr>
                </a:solidFill>
                <a:hlinkClick r:id="rId20" action="ppaction://hlinksldjump">
                  <a:extLst>
                    <a:ext uri="{A12FA001-AC4F-418D-AE19-62706E023703}">
                      <ahyp:hlinkClr xmlns:ahyp="http://schemas.microsoft.com/office/drawing/2018/hyperlinkcolor" val="tx"/>
                    </a:ext>
                  </a:extLst>
                </a:hlinkClick>
              </a:rPr>
              <a:t>Conclusies</a:t>
            </a:r>
            <a:endParaRPr lang="nl-NL" sz="1400" b="1" dirty="0">
              <a:solidFill>
                <a:schemeClr val="tx1">
                  <a:lumMod val="75000"/>
                  <a:lumOff val="25000"/>
                </a:schemeClr>
              </a:solidFill>
            </a:endParaRPr>
          </a:p>
          <a:p>
            <a:pPr>
              <a:lnSpc>
                <a:spcPct val="150000"/>
              </a:lnSpc>
              <a:defRPr/>
            </a:pPr>
            <a:endParaRPr lang="nl-NL" sz="1400" b="1" dirty="0">
              <a:solidFill>
                <a:schemeClr val="tx1">
                  <a:lumMod val="85000"/>
                  <a:lumOff val="15000"/>
                </a:schemeClr>
              </a:solidFill>
            </a:endParaRPr>
          </a:p>
        </p:txBody>
      </p:sp>
      <p:pic>
        <p:nvPicPr>
          <p:cNvPr id="4" name="Afbeelding 3">
            <a:extLst>
              <a:ext uri="{FF2B5EF4-FFF2-40B4-BE49-F238E27FC236}">
                <a16:creationId xmlns:a16="http://schemas.microsoft.com/office/drawing/2014/main" id="{6D3FA03A-D2F1-4DA9-B501-49E63278B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80615">
            <a:off x="7632486" y="3494705"/>
            <a:ext cx="576655" cy="576655"/>
          </a:xfrm>
          <a:prstGeom prst="rect">
            <a:avLst/>
          </a:prstGeom>
        </p:spPr>
      </p:pic>
    </p:spTree>
    <p:extLst>
      <p:ext uri="{BB962C8B-B14F-4D97-AF65-F5344CB8AC3E}">
        <p14:creationId xmlns:p14="http://schemas.microsoft.com/office/powerpoint/2010/main" val="14555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726097" y="1364974"/>
            <a:ext cx="6135319" cy="5146260"/>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dirty="0">
                <a:solidFill>
                  <a:schemeClr val="tx1">
                    <a:lumMod val="75000"/>
                    <a:lumOff val="25000"/>
                  </a:schemeClr>
                </a:solidFill>
                <a:latin typeface="Calibri"/>
                <a:cs typeface="Calibri"/>
              </a:rPr>
              <a:t>Er zijn verschillende onderdelen die een bijdrage kunnen leveren aan het verlagen van de kosten. </a:t>
            </a:r>
            <a:endParaRPr lang="nl-NL" dirty="0">
              <a:solidFill>
                <a:schemeClr val="tx1">
                  <a:lumMod val="75000"/>
                  <a:lumOff val="25000"/>
                </a:schemeClr>
              </a:solidFill>
              <a:latin typeface="Calibri"/>
              <a:cs typeface="Calibri"/>
            </a:endParaRPr>
          </a:p>
          <a:p>
            <a:pPr algn="just">
              <a:defRPr/>
            </a:pPr>
            <a:endParaRPr lang="nl-NL" sz="1300"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RGI zorgt voor kortere jeugdhulptrajecten</a:t>
            </a:r>
            <a:endParaRPr lang="nl-NL" dirty="0">
              <a:solidFill>
                <a:schemeClr val="tx1">
                  <a:lumMod val="75000"/>
                  <a:lumOff val="25000"/>
                </a:schemeClr>
              </a:solidFill>
              <a:latin typeface="Calibri"/>
              <a:cs typeface="Calibri"/>
            </a:endParaRPr>
          </a:p>
          <a:p>
            <a:pPr algn="just">
              <a:defRPr/>
            </a:pPr>
            <a:r>
              <a:rPr lang="nl-NL" sz="1300" dirty="0">
                <a:solidFill>
                  <a:schemeClr val="tx1">
                    <a:lumMod val="75000"/>
                    <a:lumOff val="25000"/>
                  </a:schemeClr>
                </a:solidFill>
                <a:ea typeface="+mn-lt"/>
                <a:cs typeface="+mn-lt"/>
              </a:rPr>
              <a:t>Kortere jeugdhulptrajecten kunnen eveneens een efficiëntieslag tot gevolg hebben. Op de vraag of RGI heeft geleid tot kortere jeugdhulptrajecten geeft de helft van de respondenten aan dat dit volgens hen niet het geval is (50%). Eén op de vijf is van mening dat de jeugdhulptrajecten wel korter zijn geworden. </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latin typeface="Calibri"/>
                <a:cs typeface="Calibri"/>
              </a:rPr>
              <a:t>Medewerkers van een gecertificeerde instelling zijn allemaal negatief hierover. Ook medewerkers van de Toegang zijn veel vaker negatief (63%) dan zorgaanbieders (38%).</a:t>
            </a:r>
            <a:endParaRPr lang="nl-NL" sz="1300" dirty="0">
              <a:solidFill>
                <a:schemeClr val="tx1">
                  <a:lumMod val="75000"/>
                  <a:lumOff val="25000"/>
                </a:schemeClr>
              </a:solidFill>
              <a:latin typeface="Calibri" panose="020F0502020204030204" pitchFamily="34" charset="0"/>
              <a:cs typeface="Calibri"/>
            </a:endParaRPr>
          </a:p>
          <a:p>
            <a:pPr algn="just">
              <a:defRPr/>
            </a:pPr>
            <a:endParaRPr lang="nl-NL" sz="1300" dirty="0">
              <a:solidFill>
                <a:schemeClr val="tx1">
                  <a:lumMod val="75000"/>
                  <a:lumOff val="25000"/>
                </a:schemeClr>
              </a:solidFill>
              <a:latin typeface="Calibri" panose="020F0502020204030204" pitchFamily="34" charset="0"/>
              <a:cs typeface="Calibri"/>
            </a:endParaRPr>
          </a:p>
          <a:p>
            <a:pPr algn="just">
              <a:defRPr/>
            </a:pPr>
            <a:endParaRPr lang="nl-NL" sz="1300" dirty="0">
              <a:solidFill>
                <a:schemeClr val="tx1">
                  <a:lumMod val="75000"/>
                  <a:lumOff val="25000"/>
                </a:schemeClr>
              </a:solidFill>
              <a:latin typeface="Calibri" panose="020F0502020204030204" pitchFamily="34" charset="0"/>
              <a:cs typeface="Calibri"/>
            </a:endParaRPr>
          </a:p>
          <a:p>
            <a:pPr algn="just">
              <a:defRPr/>
            </a:pPr>
            <a:endParaRPr lang="nl-NL" sz="1300" dirty="0">
              <a:solidFill>
                <a:schemeClr val="tx1">
                  <a:lumMod val="75000"/>
                  <a:lumOff val="25000"/>
                </a:schemeClr>
              </a:solidFill>
              <a:latin typeface="Calibri" panose="020F0502020204030204" pitchFamily="34" charset="0"/>
              <a:cs typeface="Calibri"/>
            </a:endParaRPr>
          </a:p>
          <a:p>
            <a:pPr algn="just">
              <a:defRPr/>
            </a:pPr>
            <a:endParaRPr lang="nl-NL" sz="1300" b="1" dirty="0">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latin typeface="Calibri"/>
                <a:cs typeface="Calibri"/>
              </a:rPr>
              <a:t>RGI zorgt voor kwalitatief betere jeugdhulp </a:t>
            </a:r>
            <a:endParaRPr lang="nl-NL" sz="1300" dirty="0">
              <a:solidFill>
                <a:schemeClr val="tx1">
                  <a:lumMod val="75000"/>
                  <a:lumOff val="25000"/>
                </a:schemeClr>
              </a:solidFill>
              <a:latin typeface="Calibri" panose="020F0502020204030204" pitchFamily="34" charset="0"/>
            </a:endParaRPr>
          </a:p>
          <a:p>
            <a:pPr algn="just">
              <a:defRPr/>
            </a:pPr>
            <a:r>
              <a:rPr lang="nl-NL" sz="1300" dirty="0">
                <a:solidFill>
                  <a:schemeClr val="tx1">
                    <a:lumMod val="75000"/>
                    <a:lumOff val="25000"/>
                  </a:schemeClr>
                </a:solidFill>
                <a:ea typeface="+mn-lt"/>
                <a:cs typeface="+mn-lt"/>
              </a:rPr>
              <a:t>Over het effect van RGI op de kwaliteit van de jeugdhulp is een kwart positief (27%), maar zijn vier op de tien negatief gestemd (40%). Ook hierover laten alle respondenten van een gecertificeerde instelling zich negatief uit. Zorgaanbieders zijn positiever (33%) dan medewerkers van de Toegang (20%). </a:t>
            </a:r>
            <a:endParaRPr lang="nl-NL" dirty="0">
              <a:solidFill>
                <a:schemeClr val="tx1">
                  <a:lumMod val="75000"/>
                  <a:lumOff val="25000"/>
                </a:schemeClr>
              </a:solidFill>
            </a:endParaRPr>
          </a:p>
          <a:p>
            <a:pPr algn="just">
              <a:defRPr/>
            </a:pPr>
            <a:endParaRPr lang="nl-NL" sz="13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Lagere kosten door efficiënt werken en hulp van goede kwaliteit</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20</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20</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BDFFC665-9A5C-4FED-A0D7-2F99EB58487E}"/>
              </a:ext>
            </a:extLst>
          </p:cNvPr>
          <p:cNvGraphicFramePr>
            <a:graphicFrameLocks/>
          </p:cNvGraphicFramePr>
          <p:nvPr>
            <p:extLst>
              <p:ext uri="{D42A27DB-BD31-4B8C-83A1-F6EECF244321}">
                <p14:modId xmlns:p14="http://schemas.microsoft.com/office/powerpoint/2010/main" val="90527227"/>
              </p:ext>
            </p:extLst>
          </p:nvPr>
        </p:nvGraphicFramePr>
        <p:xfrm>
          <a:off x="330585" y="1364474"/>
          <a:ext cx="5191326" cy="247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ek 10">
            <a:extLst>
              <a:ext uri="{FF2B5EF4-FFF2-40B4-BE49-F238E27FC236}">
                <a16:creationId xmlns:a16="http://schemas.microsoft.com/office/drawing/2014/main" id="{8AA766C1-5BB7-4072-B66C-0CBAB256EB6B}"/>
              </a:ext>
            </a:extLst>
          </p:cNvPr>
          <p:cNvGraphicFramePr>
            <a:graphicFrameLocks/>
          </p:cNvGraphicFramePr>
          <p:nvPr>
            <p:extLst>
              <p:ext uri="{D42A27DB-BD31-4B8C-83A1-F6EECF244321}">
                <p14:modId xmlns:p14="http://schemas.microsoft.com/office/powerpoint/2010/main" val="556064662"/>
              </p:ext>
            </p:extLst>
          </p:nvPr>
        </p:nvGraphicFramePr>
        <p:xfrm>
          <a:off x="330583" y="3954512"/>
          <a:ext cx="5191325" cy="255672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90787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797118" y="1364974"/>
            <a:ext cx="6064298"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panose="020F0502020204030204" pitchFamily="34" charset="0"/>
              </a:rPr>
              <a:t>Door RGI gaan de gesprekken met de aanbieders minder over de tarieven en meer over de inhoud en de effectiviteit van de in te zetten jeugdhulp </a:t>
            </a:r>
          </a:p>
          <a:p>
            <a:pPr algn="just">
              <a:defRPr/>
            </a:pPr>
            <a:r>
              <a:rPr lang="nl-NL" sz="1300" dirty="0">
                <a:solidFill>
                  <a:schemeClr val="tx1">
                    <a:lumMod val="75000"/>
                    <a:lumOff val="25000"/>
                  </a:schemeClr>
                </a:solidFill>
                <a:ea typeface="+mn-lt"/>
                <a:cs typeface="+mn-lt"/>
              </a:rPr>
              <a:t>Het idee achter Resultaat Gericht werken is dat er meer gesproken wordt over de inhoud en minder over tarieven. Drie kwart van de respondenten van de Toegang of een gecertificeerde instelling is het hiermee echter niet eens tegenover 12% die vindt dat dit wel het geval is. </a:t>
            </a:r>
            <a:endParaRPr lang="nl-NL" sz="1300" dirty="0">
              <a:solidFill>
                <a:schemeClr val="tx1">
                  <a:lumMod val="75000"/>
                  <a:lumOff val="25000"/>
                </a:schemeClr>
              </a:solidFill>
              <a:latin typeface="Calibri" panose="020F0502020204030204" pitchFamily="34" charset="0"/>
              <a:cs typeface="Calibri"/>
            </a:endParaRPr>
          </a:p>
          <a:p>
            <a:pPr algn="just">
              <a:defRPr/>
            </a:pPr>
            <a:endParaRPr lang="nl-NL" sz="1300" b="1" dirty="0">
              <a:solidFill>
                <a:schemeClr val="tx1">
                  <a:lumMod val="75000"/>
                  <a:lumOff val="25000"/>
                </a:schemeClr>
              </a:solidFill>
              <a:highlight>
                <a:srgbClr val="00FFFF"/>
              </a:highlight>
              <a:latin typeface="Calibri"/>
              <a:cs typeface="Calibri"/>
            </a:endParaRPr>
          </a:p>
          <a:p>
            <a:pPr algn="just">
              <a:defRPr/>
            </a:pPr>
            <a:endParaRPr lang="nl-NL" sz="1300" b="1" dirty="0">
              <a:solidFill>
                <a:schemeClr val="tx1">
                  <a:lumMod val="75000"/>
                  <a:lumOff val="25000"/>
                </a:schemeClr>
              </a:solidFill>
              <a:highlight>
                <a:srgbClr val="00FFFF"/>
              </a:highlight>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panose="020F0502020204030204" pitchFamily="34" charset="0"/>
                <a:cs typeface="Calibri"/>
              </a:rPr>
              <a:t>RGI draagt bij aan een administratieve lastenverlichting </a:t>
            </a:r>
            <a:endParaRPr lang="nl-NL" sz="1300" dirty="0">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latin typeface="Calibri"/>
                <a:cs typeface="Calibri"/>
              </a:rPr>
              <a:t>Op de vraag of RGI leidt tot een lastenverlichting antwoordt 15% van de aanbieders bevestigend. De meerderheid is echter van mening dat dit niet zo is (73%). Het maakt daarbij niet uit of de aanbieders werkzaam zijn in één of in meerdere regio’s. </a:t>
            </a:r>
            <a:endParaRPr lang="nl-NL" sz="1300" dirty="0">
              <a:solidFill>
                <a:schemeClr val="tx1">
                  <a:lumMod val="75000"/>
                  <a:lumOff val="25000"/>
                </a:schemeClr>
              </a:solidFill>
              <a:latin typeface="Calibri"/>
              <a:ea typeface="+mn-lt"/>
              <a:cs typeface="+mn-lt"/>
            </a:endParaRPr>
          </a:p>
          <a:p>
            <a:pPr algn="just">
              <a:defRPr/>
            </a:pPr>
            <a:endParaRPr lang="nl-NL" sz="1300" b="1"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Door RGI gaan de gesprekken met de Toegang minder over de tarieven en meer over de inhoud en de effectiviteit van de in te zetten jeugdhulp</a:t>
            </a:r>
            <a:endParaRPr lang="nl-NL" sz="1300" dirty="0">
              <a:solidFill>
                <a:schemeClr val="tx1">
                  <a:lumMod val="75000"/>
                  <a:lumOff val="25000"/>
                </a:schemeClr>
              </a:solidFill>
            </a:endParaRPr>
          </a:p>
          <a:p>
            <a:pPr algn="just">
              <a:defRPr/>
            </a:pPr>
            <a:r>
              <a:rPr lang="nl-NL" sz="1300" dirty="0">
                <a:solidFill>
                  <a:schemeClr val="tx1">
                    <a:lumMod val="75000"/>
                    <a:lumOff val="25000"/>
                  </a:schemeClr>
                </a:solidFill>
                <a:latin typeface="Calibri"/>
                <a:cs typeface="Calibri"/>
              </a:rPr>
              <a:t>Aanbieders zijn iets minder negatief hierover. Zo is een kwart van mening dat de inhoud vaker aan bod komt dan de tarieven tijdens gesprekken met de Toegang (27%), maar daarentegen geven vier op de tien aan dat dit volgens hen niet zo is (42%). </a:t>
            </a:r>
            <a:endParaRPr lang="nl-NL" sz="1300" b="1" dirty="0">
              <a:solidFill>
                <a:schemeClr val="tx1">
                  <a:lumMod val="75000"/>
                  <a:lumOff val="25000"/>
                </a:schemeClr>
              </a:solidFill>
              <a:latin typeface="Calibri" panose="020F0502020204030204" pitchFamily="34" charset="0"/>
              <a:cs typeface="Calibri"/>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Lagere kosten door efficiënt werken en hulp van goede kwaliteit</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21</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21</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3" name="Grafiek 12">
            <a:extLst>
              <a:ext uri="{FF2B5EF4-FFF2-40B4-BE49-F238E27FC236}">
                <a16:creationId xmlns:a16="http://schemas.microsoft.com/office/drawing/2014/main" id="{23D1A5E5-8696-4D82-96CD-4E53AD50CDB3}"/>
              </a:ext>
            </a:extLst>
          </p:cNvPr>
          <p:cNvGraphicFramePr>
            <a:graphicFrameLocks/>
          </p:cNvGraphicFramePr>
          <p:nvPr>
            <p:extLst>
              <p:ext uri="{D42A27DB-BD31-4B8C-83A1-F6EECF244321}">
                <p14:modId xmlns:p14="http://schemas.microsoft.com/office/powerpoint/2010/main" val="838133497"/>
              </p:ext>
            </p:extLst>
          </p:nvPr>
        </p:nvGraphicFramePr>
        <p:xfrm>
          <a:off x="259813" y="4463884"/>
          <a:ext cx="5279852" cy="20212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ek 11">
            <a:extLst>
              <a:ext uri="{FF2B5EF4-FFF2-40B4-BE49-F238E27FC236}">
                <a16:creationId xmlns:a16="http://schemas.microsoft.com/office/drawing/2014/main" id="{970C15BE-08AA-4386-9A20-6B1F61200E1B}"/>
              </a:ext>
            </a:extLst>
          </p:cNvPr>
          <p:cNvGraphicFramePr>
            <a:graphicFrameLocks/>
          </p:cNvGraphicFramePr>
          <p:nvPr>
            <p:extLst>
              <p:ext uri="{D42A27DB-BD31-4B8C-83A1-F6EECF244321}">
                <p14:modId xmlns:p14="http://schemas.microsoft.com/office/powerpoint/2010/main" val="2751635573"/>
              </p:ext>
            </p:extLst>
          </p:nvPr>
        </p:nvGraphicFramePr>
        <p:xfrm>
          <a:off x="259812" y="1364473"/>
          <a:ext cx="5279853" cy="295830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285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7" y="1321023"/>
            <a:ext cx="5857150"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Is er voldoende kwaliteit bij de toegang om met RGI de kwaliteit van de hulpverlening te kunnen borgen?</a:t>
            </a:r>
          </a:p>
          <a:p>
            <a:pPr algn="just">
              <a:defRPr/>
            </a:pPr>
            <a:r>
              <a:rPr lang="nl-NL" sz="1300" dirty="0">
                <a:solidFill>
                  <a:schemeClr val="tx1">
                    <a:lumMod val="75000"/>
                    <a:lumOff val="25000"/>
                  </a:schemeClr>
                </a:solidFill>
                <a:ea typeface="+mn-lt"/>
                <a:cs typeface="+mn-lt"/>
              </a:rPr>
              <a:t>Over de aanwezige kwaliteit bij de Toegang om met RGI de kwaliteit van de hulpverlening te kunnen borgen, lopen de meningen nogal uiteen: 13% van de aanbieders is van mening dat de kwaliteit voldoende is, drie kwart dat dit deels het geval is (74%) en 14% dat de kwaliteit niet voldoende is.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panose="020F0502020204030204" pitchFamily="34" charset="0"/>
            </a:endParaRPr>
          </a:p>
          <a:p>
            <a:pPr algn="just">
              <a:defRPr/>
            </a:pPr>
            <a:endParaRPr lang="nl-NL" sz="1300" b="1" dirty="0">
              <a:solidFill>
                <a:schemeClr val="tx1">
                  <a:lumMod val="75000"/>
                  <a:lumOff val="25000"/>
                </a:schemeClr>
              </a:solidFill>
              <a:latin typeface="Calibri" panose="020F0502020204030204" pitchFamily="34" charset="0"/>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endParaRPr lang="nl-NL" sz="1300" b="1" dirty="0">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Is er voldoende kwaliteit bij de aanbieders om met RGI de kwaliteit van de hulpverlening te kunnen borgen?</a:t>
            </a:r>
            <a:endParaRPr lang="nl-NL">
              <a:solidFill>
                <a:schemeClr val="tx1">
                  <a:lumMod val="75000"/>
                  <a:lumOff val="25000"/>
                </a:schemeClr>
              </a:solidFill>
              <a:cs typeface="Calibri"/>
            </a:endParaRPr>
          </a:p>
          <a:p>
            <a:pPr algn="just">
              <a:defRPr/>
            </a:pPr>
            <a:r>
              <a:rPr lang="nl-NL" sz="1300" dirty="0">
                <a:solidFill>
                  <a:schemeClr val="tx1">
                    <a:lumMod val="75000"/>
                    <a:lumOff val="25000"/>
                  </a:schemeClr>
                </a:solidFill>
                <a:ea typeface="+mn-lt"/>
                <a:cs typeface="+mn-lt"/>
              </a:rPr>
              <a:t>Omgekeerd oordelen de respondenten van de Toegang en de gecertificeerde instellingen wat positiever over de aanbieders. Zo is een kwart van mening dat er voldoende kwaliteit is bij de aanbieders om de kwaliteit van de hulpverlening te kunnen borgen (24%), naast twee derde die vindt dat dit deels het geval is (64%). Maar ook onder de medewerkers van de Toegang en de gecertificeerde instellingen is 13% negatief hierover. </a:t>
            </a:r>
            <a:endParaRPr lang="nl-NL" dirty="0">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Lagere kosten door efficiënt werken en hulp van goede kwaliteit</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22</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22</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3" name="Grafiek 12">
            <a:extLst>
              <a:ext uri="{FF2B5EF4-FFF2-40B4-BE49-F238E27FC236}">
                <a16:creationId xmlns:a16="http://schemas.microsoft.com/office/drawing/2014/main" id="{842F0AD4-2ADB-4B25-8633-163E455D155C}"/>
              </a:ext>
            </a:extLst>
          </p:cNvPr>
          <p:cNvGraphicFramePr>
            <a:graphicFrameLocks/>
          </p:cNvGraphicFramePr>
          <p:nvPr>
            <p:extLst>
              <p:ext uri="{D42A27DB-BD31-4B8C-83A1-F6EECF244321}">
                <p14:modId xmlns:p14="http://schemas.microsoft.com/office/powerpoint/2010/main" val="3990230773"/>
              </p:ext>
            </p:extLst>
          </p:nvPr>
        </p:nvGraphicFramePr>
        <p:xfrm>
          <a:off x="6489577" y="1321023"/>
          <a:ext cx="5481256" cy="13379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ek 10">
            <a:extLst>
              <a:ext uri="{FF2B5EF4-FFF2-40B4-BE49-F238E27FC236}">
                <a16:creationId xmlns:a16="http://schemas.microsoft.com/office/drawing/2014/main" id="{3053F814-49A2-4421-BAED-2CB5C1FD0F54}"/>
              </a:ext>
            </a:extLst>
          </p:cNvPr>
          <p:cNvGraphicFramePr>
            <a:graphicFrameLocks/>
          </p:cNvGraphicFramePr>
          <p:nvPr>
            <p:extLst>
              <p:ext uri="{D42A27DB-BD31-4B8C-83A1-F6EECF244321}">
                <p14:modId xmlns:p14="http://schemas.microsoft.com/office/powerpoint/2010/main" val="1013892743"/>
              </p:ext>
            </p:extLst>
          </p:nvPr>
        </p:nvGraphicFramePr>
        <p:xfrm>
          <a:off x="6489577" y="3746377"/>
          <a:ext cx="5481256" cy="27025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44593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6720396" y="765180"/>
            <a:ext cx="5141020" cy="5727694"/>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Bekendheid met de doelstellingen van RGI en het toepassen ervan</a:t>
            </a:r>
            <a:endParaRPr lang="nl-NL" sz="1300" b="1">
              <a:solidFill>
                <a:schemeClr val="tx1">
                  <a:lumMod val="75000"/>
                  <a:lumOff val="25000"/>
                </a:schemeClr>
              </a:solidFill>
              <a:latin typeface="Calibri" panose="020F0502020204030204" pitchFamily="34" charset="0"/>
            </a:endParaRPr>
          </a:p>
          <a:p>
            <a:pPr algn="just">
              <a:defRPr/>
            </a:pPr>
            <a:r>
              <a:rPr lang="nl-NL" sz="1300" dirty="0">
                <a:solidFill>
                  <a:schemeClr val="tx1">
                    <a:lumMod val="75000"/>
                    <a:lumOff val="25000"/>
                  </a:schemeClr>
                </a:solidFill>
                <a:ea typeface="+mn-lt"/>
                <a:cs typeface="+mn-lt"/>
              </a:rPr>
              <a:t>Er zijn verschillende redenen waarom de gemeente RGI heeft ingevoerd. De respondenten zijn het meest bekend met ‘Hulp wordt op maat en integraal aangeboden en zo dichtbij mogelijk’. Vrijwel alle respondenten zijn bekend hiermee (93%). Twee derde past dit ook volledig toe (67%) en een kwart nog eens deels (24%). </a:t>
            </a:r>
          </a:p>
          <a:p>
            <a:pPr algn="just">
              <a:defRPr/>
            </a:pPr>
            <a:r>
              <a:rPr lang="nl-NL" sz="1300" dirty="0">
                <a:solidFill>
                  <a:schemeClr val="tx1">
                    <a:lumMod val="75000"/>
                    <a:lumOff val="25000"/>
                  </a:schemeClr>
                </a:solidFill>
                <a:ea typeface="+mn-lt"/>
                <a:cs typeface="+mn-lt"/>
              </a:rPr>
              <a:t>Ook ‘Eigen kracht en eigen verantwoordelijkheid van het gezin’ geniet met 88% een grote bekendheid. Bijna de helft van hen past dit volledig toe (45%) en een vergelijkbaar aandeel deels (43%). </a:t>
            </a:r>
            <a:endParaRPr lang="nl-NL">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ea typeface="+mn-lt"/>
                <a:cs typeface="+mn-lt"/>
              </a:rPr>
              <a:t>‘Lagere kosten door efficiënt te werken’ is bij iets meer dan acht op de tien respondenten bekend, een derde past dit volledig toe (35%) en nog eens vier op de tien deels (40%). </a:t>
            </a:r>
            <a:endParaRPr lang="nl-NL">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‘Kleine problemen blijven klein’ (57%) en ‘Meer ruimte voor de professional' (55%) is bij iets meer dan de helft van de respondenten bekend. Respectievelijk 34% van alle respondenten past dit volledig toe. </a:t>
            </a:r>
            <a:endParaRPr lang="nl-NL">
              <a:solidFill>
                <a:schemeClr val="tx1">
                  <a:lumMod val="75000"/>
                  <a:lumOff val="25000"/>
                </a:schemeClr>
              </a:solidFill>
            </a:endParaRPr>
          </a:p>
          <a:p>
            <a:pPr algn="just">
              <a:defRPr/>
            </a:pPr>
            <a:endParaRPr lang="nl-NL" sz="1300">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ea typeface="+mn-lt"/>
                <a:cs typeface="+mn-lt"/>
              </a:rPr>
              <a:t>Gecertificeerde instellingen passen een aantal doelstellingen minder vaak toe zoals ‘Lagere kosten door efficiënt te werken’, ‘Kleine problemen blijven klein’ en ‘Meer ruimte voor de professional’. </a:t>
            </a:r>
            <a:endParaRPr lang="nl-NL" sz="1300">
              <a:solidFill>
                <a:schemeClr val="tx1">
                  <a:lumMod val="75000"/>
                  <a:lumOff val="25000"/>
                </a:schemeClr>
              </a:solidFill>
              <a:latin typeface="Calibri" panose="020F0502020204030204" pitchFamily="34" charset="0"/>
              <a:cs typeface="Calibri" panose="020F0502020204030204" pitchFamily="34" charset="0"/>
            </a:endParaRPr>
          </a:p>
          <a:p>
            <a:pPr algn="just">
              <a:defRPr/>
            </a:pPr>
            <a:endParaRPr lang="nl-NL" sz="1300" b="1">
              <a:solidFill>
                <a:schemeClr val="tx1">
                  <a:lumMod val="75000"/>
                  <a:lumOff val="25000"/>
                </a:schemeClr>
              </a:solidFill>
              <a:latin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lIns="91440" tIns="45720" rIns="91440" bIns="45720" anchor="t">
            <a:spAutoFit/>
          </a:bodyPr>
          <a:lstStyle/>
          <a:p>
            <a:r>
              <a:rPr lang="nl-NL" sz="2600" b="1">
                <a:solidFill>
                  <a:srgbClr val="00225C"/>
                </a:solidFill>
              </a:rPr>
              <a:t>Het werken volgens RGI</a:t>
            </a:r>
            <a:endParaRPr lang="nl-NL" sz="2600" b="1">
              <a:solidFill>
                <a:srgbClr val="00225C"/>
              </a:solidFill>
              <a:cs typeface="Calibri"/>
            </a:endParaRP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23</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23</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3F8F56ED-84D1-4A5A-9D7C-CD4A1734128F}"/>
              </a:ext>
            </a:extLst>
          </p:cNvPr>
          <p:cNvGraphicFramePr>
            <a:graphicFrameLocks/>
          </p:cNvGraphicFramePr>
          <p:nvPr>
            <p:extLst>
              <p:ext uri="{D42A27DB-BD31-4B8C-83A1-F6EECF244321}">
                <p14:modId xmlns:p14="http://schemas.microsoft.com/office/powerpoint/2010/main" val="3114191522"/>
              </p:ext>
            </p:extLst>
          </p:nvPr>
        </p:nvGraphicFramePr>
        <p:xfrm>
          <a:off x="186585" y="765180"/>
          <a:ext cx="6329624" cy="2983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ek 10">
            <a:extLst>
              <a:ext uri="{FF2B5EF4-FFF2-40B4-BE49-F238E27FC236}">
                <a16:creationId xmlns:a16="http://schemas.microsoft.com/office/drawing/2014/main" id="{83DE4E30-A168-4D0C-A9EF-AB138FC8407E}"/>
              </a:ext>
            </a:extLst>
          </p:cNvPr>
          <p:cNvGraphicFramePr>
            <a:graphicFrameLocks/>
          </p:cNvGraphicFramePr>
          <p:nvPr>
            <p:extLst>
              <p:ext uri="{D42A27DB-BD31-4B8C-83A1-F6EECF244321}">
                <p14:modId xmlns:p14="http://schemas.microsoft.com/office/powerpoint/2010/main" val="2692252715"/>
              </p:ext>
            </p:extLst>
          </p:nvPr>
        </p:nvGraphicFramePr>
        <p:xfrm>
          <a:off x="186586" y="3881716"/>
          <a:ext cx="6329624" cy="26111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5396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7" y="1321023"/>
            <a:ext cx="5848272"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Wat heeft u gedaan om RGI te implementeren in uw organisatie?</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Om RGI te implementeren in de eigen organisatie zijn aanbieders vooral training gaan geven aan behandelaren, hulpverleners en andere betrokkenen bij de hulpverlening (63%) alsook de cliëntadministratie (57%). Een kwart heeft dit meegedeeld op intranet (28%) en een vergelijkbaar aandeel is een klantenbureau of iets vergelijkbaars gaan instellen (28%). Vier op de tien hebben hiervoor iets anders gedaan zoals het softwaresysteem aangepast of iemand aangesteld om zich op RGI en bijbehorende administratie te richten.</a:t>
            </a:r>
            <a:endParaRPr lang="nl-NL" dirty="0">
              <a:solidFill>
                <a:schemeClr val="tx1">
                  <a:lumMod val="75000"/>
                  <a:lumOff val="25000"/>
                </a:schemeClr>
              </a:solidFill>
            </a:endParaRPr>
          </a:p>
          <a:p>
            <a:pPr algn="just">
              <a:defRPr/>
            </a:pPr>
            <a:endParaRPr lang="nl-NL" sz="1300" b="1">
              <a:solidFill>
                <a:schemeClr val="tx1">
                  <a:lumMod val="75000"/>
                  <a:lumOff val="25000"/>
                </a:schemeClr>
              </a:solidFill>
              <a:latin typeface="Calibri" panose="020F0502020204030204" pitchFamily="34" charset="0"/>
            </a:endParaRPr>
          </a:p>
          <a:p>
            <a:pPr algn="just">
              <a:defRPr/>
            </a:pPr>
            <a:endParaRPr lang="nl-NL" sz="1300" b="1">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latin typeface="Calibri"/>
                <a:cs typeface="Calibri"/>
              </a:rPr>
              <a:t>Vindt u dat de functie van arbiter ervoor zorgt dat het proces beter verloopt?</a:t>
            </a:r>
          </a:p>
          <a:p>
            <a:pPr algn="just">
              <a:defRPr/>
            </a:pPr>
            <a:r>
              <a:rPr lang="nl-NL" sz="1300" dirty="0">
                <a:solidFill>
                  <a:schemeClr val="tx1">
                    <a:lumMod val="75000"/>
                    <a:lumOff val="25000"/>
                  </a:schemeClr>
                </a:solidFill>
                <a:ea typeface="+mn-lt"/>
                <a:cs typeface="+mn-lt"/>
              </a:rPr>
              <a:t>De functie van arbiter zorgt ervoor volgens één op de zes respondenten voor dat het proces beter verloopt (17%), het merendeel is van mening dat dit deels het geval is (60%). Eén op vijf respondenten vindt niet dat het proces beter verloopt door de arbiter (22%). Medewerkers van de Toegang zijn positiever hierover (32%) dan de aanbieders (9%). </a:t>
            </a:r>
            <a:endParaRPr lang="nl-NL">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Het werken volgens RGI</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24</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24</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996C2E81-4218-43BC-888A-604889A795E5}"/>
              </a:ext>
            </a:extLst>
          </p:cNvPr>
          <p:cNvGraphicFramePr>
            <a:graphicFrameLocks/>
          </p:cNvGraphicFramePr>
          <p:nvPr>
            <p:extLst>
              <p:ext uri="{D42A27DB-BD31-4B8C-83A1-F6EECF244321}">
                <p14:modId xmlns:p14="http://schemas.microsoft.com/office/powerpoint/2010/main" val="2289331343"/>
              </p:ext>
            </p:extLst>
          </p:nvPr>
        </p:nvGraphicFramePr>
        <p:xfrm>
          <a:off x="6418555" y="1321023"/>
          <a:ext cx="5629512" cy="24970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ek 11">
            <a:extLst>
              <a:ext uri="{FF2B5EF4-FFF2-40B4-BE49-F238E27FC236}">
                <a16:creationId xmlns:a16="http://schemas.microsoft.com/office/drawing/2014/main" id="{442D0DD6-0D4A-4CFA-902D-3C273C7C48AB}"/>
              </a:ext>
            </a:extLst>
          </p:cNvPr>
          <p:cNvGraphicFramePr>
            <a:graphicFrameLocks/>
          </p:cNvGraphicFramePr>
          <p:nvPr>
            <p:extLst>
              <p:ext uri="{D42A27DB-BD31-4B8C-83A1-F6EECF244321}">
                <p14:modId xmlns:p14="http://schemas.microsoft.com/office/powerpoint/2010/main" val="849241924"/>
              </p:ext>
            </p:extLst>
          </p:nvPr>
        </p:nvGraphicFramePr>
        <p:xfrm>
          <a:off x="6418554" y="3917901"/>
          <a:ext cx="5629511" cy="25310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22526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6" y="1321023"/>
            <a:ext cx="5129181"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Door te werken volgens RGI heb ik meer contact met de toegang</a:t>
            </a:r>
          </a:p>
          <a:p>
            <a:pPr algn="just">
              <a:defRPr/>
            </a:pPr>
            <a:r>
              <a:rPr lang="nl-NL" sz="1300" dirty="0">
                <a:solidFill>
                  <a:schemeClr val="tx1">
                    <a:lumMod val="75000"/>
                    <a:lumOff val="25000"/>
                  </a:schemeClr>
                </a:solidFill>
                <a:ea typeface="+mn-lt"/>
                <a:cs typeface="+mn-lt"/>
              </a:rPr>
              <a:t>De helft van de aanbieders geeft aan meer contact te hebben met de Toegang doordat RGI is ingevoerd (49%), één op de vijf vindt van niet (21%). Over de kwaliteit van het contact is men iets negatiever. Zo geven drie op de tien aan dat ze het contact met de Toegang beter vinden (30%), maar een vergelijkbaar aandeel is van mening dat dit niet zo is (31%).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latin typeface="Calibri"/>
                <a:cs typeface="Calibri"/>
              </a:rPr>
              <a:t>Door te werken volgens RGI heb ik meer en beter contact met de aanbieders</a:t>
            </a:r>
          </a:p>
          <a:p>
            <a:pPr algn="just">
              <a:defRPr/>
            </a:pPr>
            <a:r>
              <a:rPr lang="nl-NL" sz="1300" dirty="0">
                <a:solidFill>
                  <a:schemeClr val="tx1">
                    <a:lumMod val="75000"/>
                    <a:lumOff val="25000"/>
                  </a:schemeClr>
                </a:solidFill>
                <a:ea typeface="+mn-lt"/>
                <a:cs typeface="+mn-lt"/>
              </a:rPr>
              <a:t>Andersom geeft eveneens de helft van de respondenten van de Toegang of een gecertificeerde instelling  aan dat het contact met de aanbieders is toegenomen (52%), nog geen één op de tien vindt van niet (8%). </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Over de kwaliteit van het contact met de aanbieders minder te spreken: 18% is van mening dat dit beter is geworden, maar 35% vindt dat dit niet het geval is. Vooral medewerkers van een gecertificeerde instelling zijn negatiever hierover (57%). </a:t>
            </a:r>
            <a:endParaRPr lang="nl-NL" dirty="0">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Het werken volgens RGI</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25</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25</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53993C64-B8A5-4F83-B1F5-1DE2469D4316}"/>
              </a:ext>
            </a:extLst>
          </p:cNvPr>
          <p:cNvGraphicFramePr>
            <a:graphicFrameLocks/>
          </p:cNvGraphicFramePr>
          <p:nvPr>
            <p:extLst>
              <p:ext uri="{D42A27DB-BD31-4B8C-83A1-F6EECF244321}">
                <p14:modId xmlns:p14="http://schemas.microsoft.com/office/powerpoint/2010/main" val="2053543381"/>
              </p:ext>
            </p:extLst>
          </p:nvPr>
        </p:nvGraphicFramePr>
        <p:xfrm>
          <a:off x="5761609" y="1321023"/>
          <a:ext cx="6070098"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ek 11">
            <a:extLst>
              <a:ext uri="{FF2B5EF4-FFF2-40B4-BE49-F238E27FC236}">
                <a16:creationId xmlns:a16="http://schemas.microsoft.com/office/drawing/2014/main" id="{1974D871-4541-4FEC-859F-3864BA89B597}"/>
              </a:ext>
            </a:extLst>
          </p:cNvPr>
          <p:cNvGraphicFramePr>
            <a:graphicFrameLocks/>
          </p:cNvGraphicFramePr>
          <p:nvPr>
            <p:extLst>
              <p:ext uri="{D42A27DB-BD31-4B8C-83A1-F6EECF244321}">
                <p14:modId xmlns:p14="http://schemas.microsoft.com/office/powerpoint/2010/main" val="371436799"/>
              </p:ext>
            </p:extLst>
          </p:nvPr>
        </p:nvGraphicFramePr>
        <p:xfrm>
          <a:off x="5761609" y="3051489"/>
          <a:ext cx="6070098" cy="162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afiek 15">
            <a:extLst>
              <a:ext uri="{FF2B5EF4-FFF2-40B4-BE49-F238E27FC236}">
                <a16:creationId xmlns:a16="http://schemas.microsoft.com/office/drawing/2014/main" id="{71880A89-4F40-4009-B392-453DEBD1B08E}"/>
              </a:ext>
            </a:extLst>
          </p:cNvPr>
          <p:cNvGraphicFramePr>
            <a:graphicFrameLocks/>
          </p:cNvGraphicFramePr>
          <p:nvPr>
            <p:extLst>
              <p:ext uri="{D42A27DB-BD31-4B8C-83A1-F6EECF244321}">
                <p14:modId xmlns:p14="http://schemas.microsoft.com/office/powerpoint/2010/main" val="3881786666"/>
              </p:ext>
            </p:extLst>
          </p:nvPr>
        </p:nvGraphicFramePr>
        <p:xfrm>
          <a:off x="5761609" y="4818029"/>
          <a:ext cx="6070097" cy="16308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01884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6391921" y="1364974"/>
            <a:ext cx="5469495"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Wat vindt u de 3 belangrijkste voordelen van werken volgens RGI?</a:t>
            </a:r>
            <a:endParaRPr lang="nl-NL">
              <a:solidFill>
                <a:schemeClr val="tx1">
                  <a:lumMod val="75000"/>
                  <a:lumOff val="25000"/>
                </a:schemeClr>
              </a:solidFill>
              <a:latin typeface="Calibri"/>
              <a:cs typeface="Calibri"/>
            </a:endParaRPr>
          </a:p>
          <a:p>
            <a:pPr algn="just">
              <a:defRPr/>
            </a:pPr>
            <a:r>
              <a:rPr lang="nl-NL" sz="1300" dirty="0">
                <a:solidFill>
                  <a:schemeClr val="tx1">
                    <a:lumMod val="75000"/>
                    <a:lumOff val="25000"/>
                  </a:schemeClr>
                </a:solidFill>
                <a:ea typeface="+mn-lt"/>
                <a:cs typeface="+mn-lt"/>
              </a:rPr>
              <a:t>Op de vraag wat men de belangrijkste voordelen vindt van het werken volgens RGI noemt men vooral de ruimte die professionals hebben doordat er arrangementen zijn afgesproken. De helft van de respondenten brengt dit voordeel naar voren (53%). Vier op de tien zien vooral voordelen in het op meerdere punten tegelijk werken aan de problematiek door het gezin (40%) en dat er meer ruimte is voor een innovatieve aanpak van problemen (39%). Volgens iets meer dan een derde kun je de hulpverlening door RGI ook op een andere manier organiseren of laten organiseren (35%), wat men een voordeel vindt. Een kwart wijst op het gezin dat meer in lead is (26%) en een vijfde dat er meer ruimte is voor andere aanbieders dan de traditionele aanbieders (21%). </a:t>
            </a:r>
          </a:p>
          <a:p>
            <a:pPr algn="just">
              <a:defRPr/>
            </a:pPr>
            <a:endParaRPr lang="nl-NL" sz="1300" dirty="0">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ea typeface="+mn-lt"/>
                <a:cs typeface="+mn-lt"/>
              </a:rPr>
              <a:t>Andere voordelen die nog naar voren worden gebracht, zijn het feit dat er concrete resultaten/doelen worden opgesteld waarbij ook concrete afspraken worden gemaakt, wat maakt dat ook hulpverleners zich bewust zijn van het stellen van de haalbaarheid van doelen. </a:t>
            </a:r>
          </a:p>
          <a:p>
            <a:pPr algn="just">
              <a:defRPr/>
            </a:pPr>
            <a:endParaRPr lang="nl-NL" sz="1300" dirty="0">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latin typeface="Calibri"/>
                <a:cs typeface="Calibri"/>
              </a:rPr>
              <a:t>Geen enkele respondent van een gecertificeerde instellingen brengt naar voren dat door te werken met arrangementen er meer ruimte is voor de professional. </a:t>
            </a:r>
            <a:endParaRPr lang="nl-NL" sz="13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Het werken volgens RGI</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26</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26</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16400C9D-47D6-441B-A91F-CE058302A3A3}"/>
              </a:ext>
            </a:extLst>
          </p:cNvPr>
          <p:cNvGraphicFramePr>
            <a:graphicFrameLocks/>
          </p:cNvGraphicFramePr>
          <p:nvPr>
            <p:extLst>
              <p:ext uri="{D42A27DB-BD31-4B8C-83A1-F6EECF244321}">
                <p14:modId xmlns:p14="http://schemas.microsoft.com/office/powerpoint/2010/main" val="3744681941"/>
              </p:ext>
            </p:extLst>
          </p:nvPr>
        </p:nvGraphicFramePr>
        <p:xfrm>
          <a:off x="186584" y="1364974"/>
          <a:ext cx="5909415" cy="5127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71920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877017" y="1364974"/>
            <a:ext cx="5984399"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Wat vindt u de 3 belangrijkste nadelen van werken volgens RGI?</a:t>
            </a:r>
            <a:endParaRPr lang="nl-NL">
              <a:solidFill>
                <a:schemeClr val="tx1">
                  <a:lumMod val="75000"/>
                  <a:lumOff val="25000"/>
                </a:schemeClr>
              </a:solidFill>
              <a:latin typeface="Calibri"/>
              <a:cs typeface="Calibri"/>
            </a:endParaRPr>
          </a:p>
          <a:p>
            <a:pPr algn="just">
              <a:defRPr/>
            </a:pPr>
            <a:r>
              <a:rPr lang="nl-NL" sz="1300" dirty="0">
                <a:solidFill>
                  <a:schemeClr val="tx1">
                    <a:lumMod val="75000"/>
                    <a:lumOff val="25000"/>
                  </a:schemeClr>
                </a:solidFill>
                <a:ea typeface="+mn-lt"/>
                <a:cs typeface="+mn-lt"/>
              </a:rPr>
              <a:t>Als nadelen ziet men vooral de toegenomen administratieve last, wat door bijna drie kwart van de respondenten naar voren wordt gebracht (72%), gevolgd door de reden dat er nu hoofd- en </a:t>
            </a:r>
            <a:r>
              <a:rPr lang="nl-NL" sz="1300" dirty="0" err="1">
                <a:solidFill>
                  <a:schemeClr val="tx1">
                    <a:lumMod val="75000"/>
                    <a:lumOff val="25000"/>
                  </a:schemeClr>
                </a:solidFill>
                <a:ea typeface="+mn-lt"/>
                <a:cs typeface="+mn-lt"/>
              </a:rPr>
              <a:t>onderaanbieders</a:t>
            </a:r>
            <a:r>
              <a:rPr lang="nl-NL" sz="1300" dirty="0">
                <a:solidFill>
                  <a:schemeClr val="tx1">
                    <a:lumMod val="75000"/>
                    <a:lumOff val="25000"/>
                  </a:schemeClr>
                </a:solidFill>
                <a:ea typeface="+mn-lt"/>
                <a:cs typeface="+mn-lt"/>
              </a:rPr>
              <a:t> zijn wat veel lastiger is om afspraken te maken en samen te werken (59%). Ook de verantwoordelijkheid die men heeft voor </a:t>
            </a:r>
            <a:r>
              <a:rPr lang="nl-NL" sz="1300" dirty="0" err="1">
                <a:solidFill>
                  <a:schemeClr val="tx1">
                    <a:lumMod val="75000"/>
                    <a:lumOff val="25000"/>
                  </a:schemeClr>
                </a:solidFill>
                <a:ea typeface="+mn-lt"/>
                <a:cs typeface="+mn-lt"/>
              </a:rPr>
              <a:t>onderaanbieders</a:t>
            </a:r>
            <a:r>
              <a:rPr lang="nl-NL" sz="1300" dirty="0">
                <a:solidFill>
                  <a:schemeClr val="tx1">
                    <a:lumMod val="75000"/>
                    <a:lumOff val="25000"/>
                  </a:schemeClr>
                </a:solidFill>
                <a:ea typeface="+mn-lt"/>
                <a:cs typeface="+mn-lt"/>
              </a:rPr>
              <a:t>, terwijl dat eigenlijk niet mogelijk is, wordt door de helft van de respondenten als nadeel ervaren. Vier op de tien vinden dat RGI veel meer werk oplevert (44%). Andere nadelen die nog meerdere keren naar voren zijn gebracht, zijn dat het proces soms vertraagd wordt of stagneert omdat aanbieders onderling moeten afstemmen, dat het bedrag of het aantal uren toch vaak leidend blijft bij aanbieders. Tevens geven een aantal respondenten aan dat het koppelen van arrangementen aan doelen zorgt voor minder overzicht.</a:t>
            </a:r>
            <a:endParaRPr lang="nl-NL" sz="1300" dirty="0">
              <a:solidFill>
                <a:schemeClr val="tx1">
                  <a:lumMod val="75000"/>
                  <a:lumOff val="25000"/>
                </a:schemeClr>
              </a:solidFill>
              <a:cs typeface="Calibri"/>
            </a:endParaRPr>
          </a:p>
          <a:p>
            <a:pPr algn="just">
              <a:defRPr/>
            </a:pPr>
            <a:endParaRPr lang="nl-NL" sz="1300" dirty="0">
              <a:solidFill>
                <a:schemeClr val="tx1">
                  <a:lumMod val="75000"/>
                  <a:lumOff val="25000"/>
                </a:schemeClr>
              </a:solidFill>
              <a:ea typeface="+mn-lt"/>
              <a:cs typeface="+mn-lt"/>
            </a:endParaRPr>
          </a:p>
          <a:p>
            <a:pPr algn="just">
              <a:defRPr/>
            </a:pPr>
            <a:r>
              <a:rPr lang="nl-NL" sz="1300" dirty="0">
                <a:solidFill>
                  <a:schemeClr val="tx1">
                    <a:lumMod val="75000"/>
                    <a:lumOff val="25000"/>
                  </a:schemeClr>
                </a:solidFill>
                <a:ea typeface="+mn-lt"/>
                <a:cs typeface="+mn-lt"/>
              </a:rPr>
              <a:t>Het maken van afspraken en het samenwerken met hoofd- en onderaannemers zien medewerkers van de Toegang vaker als probleem (71%) dan de aanbieders (51%). Zoals mocht worden verwacht zien de aanbieders vaker het probleem van de verantwoordelijkheid voor </a:t>
            </a:r>
            <a:r>
              <a:rPr lang="nl-NL" sz="1300" dirty="0" err="1">
                <a:solidFill>
                  <a:schemeClr val="tx1">
                    <a:lumMod val="75000"/>
                    <a:lumOff val="25000"/>
                  </a:schemeClr>
                </a:solidFill>
                <a:ea typeface="+mn-lt"/>
                <a:cs typeface="+mn-lt"/>
              </a:rPr>
              <a:t>onderaanbieders</a:t>
            </a:r>
            <a:r>
              <a:rPr lang="nl-NL" sz="1300" dirty="0">
                <a:solidFill>
                  <a:schemeClr val="tx1">
                    <a:lumMod val="75000"/>
                    <a:lumOff val="25000"/>
                  </a:schemeClr>
                </a:solidFill>
                <a:ea typeface="+mn-lt"/>
                <a:cs typeface="+mn-lt"/>
              </a:rPr>
              <a:t> (68% tegenover 24% van de medewerkers van de Toegang). </a:t>
            </a:r>
            <a:endParaRPr lang="nl-NL" sz="1300" dirty="0">
              <a:solidFill>
                <a:schemeClr val="tx1">
                  <a:lumMod val="75000"/>
                  <a:lumOff val="25000"/>
                </a:schemeClr>
              </a:solidFill>
              <a:latin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Het werken volgens RGI</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27</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27</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FD4B6DBA-875B-4191-B789-115AF98F2F04}"/>
              </a:ext>
            </a:extLst>
          </p:cNvPr>
          <p:cNvGraphicFramePr>
            <a:graphicFrameLocks/>
          </p:cNvGraphicFramePr>
          <p:nvPr>
            <p:extLst>
              <p:ext uri="{D42A27DB-BD31-4B8C-83A1-F6EECF244321}">
                <p14:modId xmlns:p14="http://schemas.microsoft.com/office/powerpoint/2010/main" val="3912471346"/>
              </p:ext>
            </p:extLst>
          </p:nvPr>
        </p:nvGraphicFramePr>
        <p:xfrm>
          <a:off x="186586" y="1364974"/>
          <a:ext cx="5503999" cy="5127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55441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6019060" y="1364974"/>
            <a:ext cx="5842356"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De resultaten van het werken volgens RGI worden gemeten door middel van de CBS-</a:t>
            </a:r>
            <a:r>
              <a:rPr lang="nl-NL" sz="1300" b="1" dirty="0" err="1">
                <a:solidFill>
                  <a:schemeClr val="tx1">
                    <a:lumMod val="75000"/>
                    <a:lumOff val="25000"/>
                  </a:schemeClr>
                </a:solidFill>
                <a:latin typeface="Calibri"/>
                <a:cs typeface="Calibri"/>
              </a:rPr>
              <a:t>outcome</a:t>
            </a:r>
            <a:r>
              <a:rPr lang="nl-NL" sz="1300" b="1" dirty="0">
                <a:solidFill>
                  <a:schemeClr val="tx1">
                    <a:lumMod val="75000"/>
                    <a:lumOff val="25000"/>
                  </a:schemeClr>
                </a:solidFill>
                <a:latin typeface="Calibri"/>
                <a:cs typeface="Calibri"/>
              </a:rPr>
              <a:t> indicatoren? Is dit volgens u een juiste wijze of ziet u liever een andere wijze?</a:t>
            </a:r>
          </a:p>
          <a:p>
            <a:pPr algn="just">
              <a:defRPr/>
            </a:pPr>
            <a:r>
              <a:rPr lang="nl-NL" sz="1300" dirty="0">
                <a:solidFill>
                  <a:schemeClr val="tx1">
                    <a:lumMod val="75000"/>
                    <a:lumOff val="25000"/>
                  </a:schemeClr>
                </a:solidFill>
                <a:ea typeface="+mn-lt"/>
                <a:cs typeface="+mn-lt"/>
              </a:rPr>
              <a:t>Het meten van de resultaten van het werken volgens RGI gebeurt door middel van de CBS-</a:t>
            </a:r>
            <a:r>
              <a:rPr lang="nl-NL" sz="1300" dirty="0" err="1">
                <a:solidFill>
                  <a:schemeClr val="tx1">
                    <a:lumMod val="75000"/>
                    <a:lumOff val="25000"/>
                  </a:schemeClr>
                </a:solidFill>
                <a:ea typeface="+mn-lt"/>
                <a:cs typeface="+mn-lt"/>
              </a:rPr>
              <a:t>outcome</a:t>
            </a:r>
            <a:r>
              <a:rPr lang="nl-NL" sz="1300" dirty="0">
                <a:solidFill>
                  <a:schemeClr val="tx1">
                    <a:lumMod val="75000"/>
                    <a:lumOff val="25000"/>
                  </a:schemeClr>
                </a:solidFill>
                <a:ea typeface="+mn-lt"/>
                <a:cs typeface="+mn-lt"/>
              </a:rPr>
              <a:t> indicatoren. Een kwart vindt dit de juiste manier, de helft geeft de voorkeur aan het beoordelen van de resultaten na afloop van ieder arrangement (49%). Het zijn vooral aanbieders die dit de juiste manier vinden (35% tegenover 9% van de medewerkers van de Toegang). Een kwart wijst nog op een andere manier, maar hierbij gaf men met name aan niet helemaal bekend te zijn met CBS-</a:t>
            </a:r>
            <a:r>
              <a:rPr lang="nl-NL" sz="1300" dirty="0" err="1">
                <a:solidFill>
                  <a:schemeClr val="tx1">
                    <a:lumMod val="75000"/>
                    <a:lumOff val="25000"/>
                  </a:schemeClr>
                </a:solidFill>
                <a:ea typeface="+mn-lt"/>
                <a:cs typeface="+mn-lt"/>
              </a:rPr>
              <a:t>outcome</a:t>
            </a:r>
            <a:r>
              <a:rPr lang="nl-NL" sz="1300" dirty="0">
                <a:solidFill>
                  <a:schemeClr val="tx1">
                    <a:lumMod val="75000"/>
                    <a:lumOff val="25000"/>
                  </a:schemeClr>
                </a:solidFill>
                <a:ea typeface="+mn-lt"/>
                <a:cs typeface="+mn-lt"/>
              </a:rPr>
              <a:t> indicatoren. Anderen dragen de mogelijkheid aan van het tussentijds monitoren en bijsturen van de trajecten als juiste wijze. Dit zijn meer dan gemiddeld medewerkers van een gecertificeerde instelling (67%). </a:t>
            </a:r>
            <a:endParaRPr lang="nl-NL" sz="1300" dirty="0">
              <a:solidFill>
                <a:schemeClr val="tx1">
                  <a:lumMod val="75000"/>
                  <a:lumOff val="25000"/>
                </a:schemeClr>
              </a:solidFill>
              <a:latin typeface="Calibri" panose="020F0502020204030204" pitchFamily="34" charset="0"/>
            </a:endParaRPr>
          </a:p>
          <a:p>
            <a:pPr algn="just">
              <a:defRPr/>
            </a:pPr>
            <a:endParaRPr lang="nl-NL" sz="1300"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Het werken volgens RGI</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28</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28</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AA3A12CD-1D92-4996-BCAA-159431F6183F}"/>
              </a:ext>
            </a:extLst>
          </p:cNvPr>
          <p:cNvGraphicFramePr>
            <a:graphicFrameLocks/>
          </p:cNvGraphicFramePr>
          <p:nvPr>
            <p:extLst>
              <p:ext uri="{D42A27DB-BD31-4B8C-83A1-F6EECF244321}">
                <p14:modId xmlns:p14="http://schemas.microsoft.com/office/powerpoint/2010/main" val="26032827"/>
              </p:ext>
            </p:extLst>
          </p:nvPr>
        </p:nvGraphicFramePr>
        <p:xfrm>
          <a:off x="186586" y="1364473"/>
          <a:ext cx="5663798" cy="5127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4281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143935" y="852197"/>
            <a:ext cx="6585340" cy="5596726"/>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rIns="252000" rtlCol="0" anchor="ctr" anchorCtr="1">
            <a:noAutofit/>
          </a:bodyPr>
          <a:lstStyle/>
          <a:p>
            <a:pPr algn="just">
              <a:defRPr/>
            </a:pPr>
            <a:r>
              <a:rPr lang="nl-NL" sz="1100" i="1" dirty="0">
                <a:solidFill>
                  <a:schemeClr val="tx1">
                    <a:lumMod val="75000"/>
                    <a:lumOff val="25000"/>
                  </a:schemeClr>
                </a:solidFill>
                <a:latin typeface="Calibri" panose="020F0502020204030204" pitchFamily="34" charset="0"/>
              </a:rPr>
              <a:t>1. We maken heldere afspraken over regie: die ligt in beginsel bij het gezin, waar nodig met ondersteuning op maat vanuit de lokale toegang of in sommige gevallen een Gecertificeerde Instelling (GI).</a:t>
            </a:r>
          </a:p>
          <a:p>
            <a:pPr algn="just">
              <a:defRPr/>
            </a:pPr>
            <a:r>
              <a:rPr lang="nl-NL" sz="1100" i="1" dirty="0">
                <a:solidFill>
                  <a:schemeClr val="tx1">
                    <a:lumMod val="75000"/>
                    <a:lumOff val="25000"/>
                  </a:schemeClr>
                </a:solidFill>
                <a:latin typeface="Calibri" panose="020F0502020204030204" pitchFamily="34" charset="0"/>
              </a:rPr>
              <a:t>2. Het gezin stelt, ondersteund door de lokale toegang, op basis van de integrale vraaganalyse een integraal plan van aanpak (IPA) op. Hierin komen alle relevante leefdomeinen aan de orde. Het IPA is altijd leidend.</a:t>
            </a:r>
          </a:p>
          <a:p>
            <a:pPr algn="just">
              <a:defRPr/>
            </a:pPr>
            <a:r>
              <a:rPr lang="nl-NL" sz="1100" i="1" dirty="0">
                <a:solidFill>
                  <a:schemeClr val="tx1">
                    <a:lumMod val="75000"/>
                    <a:lumOff val="25000"/>
                  </a:schemeClr>
                </a:solidFill>
                <a:latin typeface="Calibri" panose="020F0502020204030204" pitchFamily="34" charset="0"/>
              </a:rPr>
              <a:t>3. Het IPA is leidend. Het omvat alle leefdomeinen, kijkt naar de langere termijn (indien van toepassing) en is ondersteunend aan een ononderbroken schoolloopbaan. Bij jongeren die bijna 18 worden biedt het IPA oplossingen voor de overgang 18-/18+.</a:t>
            </a:r>
          </a:p>
          <a:p>
            <a:pPr algn="just">
              <a:defRPr/>
            </a:pPr>
            <a:r>
              <a:rPr lang="nl-NL" sz="1100" i="1" dirty="0">
                <a:solidFill>
                  <a:schemeClr val="tx1">
                    <a:lumMod val="75000"/>
                    <a:lumOff val="25000"/>
                  </a:schemeClr>
                </a:solidFill>
                <a:latin typeface="Calibri" panose="020F0502020204030204" pitchFamily="34" charset="0"/>
              </a:rPr>
              <a:t>4. Als gespecialiseerde jeugdhulp nodig is, neemt één hoofdaanbieder de verantwoordelijkheid op zich voor het behalen van het resultaat voor de jeugdige. </a:t>
            </a:r>
          </a:p>
          <a:p>
            <a:pPr algn="just">
              <a:defRPr/>
            </a:pPr>
            <a:r>
              <a:rPr lang="nl-NL" sz="1100" i="1" dirty="0">
                <a:solidFill>
                  <a:schemeClr val="tx1">
                    <a:lumMod val="75000"/>
                    <a:lumOff val="25000"/>
                  </a:schemeClr>
                </a:solidFill>
                <a:latin typeface="Calibri" panose="020F0502020204030204" pitchFamily="34" charset="0"/>
              </a:rPr>
              <a:t>5. In het IPA is vermeld wie verantwoordelijk is voor de randvoorwaarden in andere levensgebieden, zodat de aanbieder van jeugdhulp het resultaat kan behalen. Door de domeinen te verbinden kunnen kleine problemen klein blijven en wordt de integrale ontwikkeling van de lokale teams bevorderd.</a:t>
            </a:r>
          </a:p>
          <a:p>
            <a:pPr algn="just">
              <a:defRPr/>
            </a:pPr>
            <a:r>
              <a:rPr lang="nl-NL" sz="1100" i="1" dirty="0">
                <a:solidFill>
                  <a:schemeClr val="tx1">
                    <a:lumMod val="75000"/>
                    <a:lumOff val="25000"/>
                  </a:schemeClr>
                </a:solidFill>
                <a:latin typeface="Calibri" panose="020F0502020204030204" pitchFamily="34" charset="0"/>
              </a:rPr>
              <a:t>6. In de relatie van gemeente/financier met aanbieders van jeugdhulp worden geen producten meer ingekocht, maar wordt een resultaatsverplichting aangegaan. Dit voegt een prikkel toe om ‘te doen wat nodig is’ én daar de verantwoordelijkheid voor te nemen. De professionals zijn verantwoordelijk voor het behalen van het resultaat, de wijze waarop dat wordt bereikt en welke producten zij daarvoor inzetten.</a:t>
            </a:r>
          </a:p>
          <a:p>
            <a:pPr algn="just">
              <a:defRPr/>
            </a:pPr>
            <a:r>
              <a:rPr lang="nl-NL" sz="1100" i="1" dirty="0">
                <a:solidFill>
                  <a:schemeClr val="tx1">
                    <a:lumMod val="75000"/>
                    <a:lumOff val="25000"/>
                  </a:schemeClr>
                </a:solidFill>
                <a:latin typeface="Calibri" panose="020F0502020204030204" pitchFamily="34" charset="0"/>
              </a:rPr>
              <a:t>7. We vereenvoudigen de bekostigingssystematiek ten opzichte van de huidige complexe situatie. Dat betekent dat we naar één tarief willen per arrangement/intensiteit-combinatie. Dit is een reëel tarief, vastgesteld door de gemeente. Aanbieders gaan de concurrentie aan op de inhoud en effectiviteit van de hulp, in plaats van op de tarieven (‘de race naar de goedkoopste’).</a:t>
            </a:r>
          </a:p>
          <a:p>
            <a:pPr algn="just">
              <a:defRPr/>
            </a:pPr>
            <a:endParaRPr lang="nl-NL" sz="1300" dirty="0">
              <a:solidFill>
                <a:schemeClr val="tx1">
                  <a:lumMod val="75000"/>
                  <a:lumOff val="25000"/>
                </a:schemeClr>
              </a:solidFill>
              <a:latin typeface="Calibri" panose="020F0502020204030204" pitchFamily="34" charset="0"/>
            </a:endParaRPr>
          </a:p>
          <a:p>
            <a:pPr algn="just">
              <a:defRPr/>
            </a:pPr>
            <a:r>
              <a:rPr lang="nl-NL" sz="1300" dirty="0">
                <a:solidFill>
                  <a:schemeClr val="tx1">
                    <a:lumMod val="75000"/>
                    <a:lumOff val="25000"/>
                  </a:schemeClr>
                </a:solidFill>
                <a:latin typeface="Calibri" panose="020F0502020204030204" pitchFamily="34" charset="0"/>
              </a:rPr>
              <a:t>Respondenten zijn van mening dat men het verst gevorderd is met uitgangspunt vier waar het gaat om de verantwoordelijkheid van één hoofdaanbieder (70%), gevolgd door het werken volgens een resultaatverplichting (65%) en het maken van heldere afspraken (eveneens 65%). Zorgaanbieders zijn positiever dan gemiddeld hierover (resp. 75% en 71%). De vermelding in het IPA wie verantwoordelijk is voor de randvoorwaarden in andere levensgebieden scoort met 51% het laagst, gevolgd door het werken met één tarief per arrangement/intensiteit-combinatie (53%). </a:t>
            </a:r>
            <a:endParaRPr lang="nl-NL" sz="1100" dirty="0">
              <a:solidFill>
                <a:schemeClr val="tx1">
                  <a:lumMod val="75000"/>
                  <a:lumOff val="25000"/>
                </a:schemeClr>
              </a:solidFill>
              <a:latin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lIns="91440" tIns="45720" rIns="91440" bIns="45720" anchor="t">
            <a:spAutoFit/>
          </a:bodyPr>
          <a:lstStyle/>
          <a:p>
            <a:r>
              <a:rPr lang="nl-NL" sz="2600" b="1" dirty="0">
                <a:solidFill>
                  <a:srgbClr val="00225C"/>
                </a:solidFill>
              </a:rPr>
              <a:t>Uitgangspunten van RGI</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29</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29</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A4C8872F-AAD0-4994-B083-26260AA70DC4}"/>
              </a:ext>
            </a:extLst>
          </p:cNvPr>
          <p:cNvGraphicFramePr>
            <a:graphicFrameLocks/>
          </p:cNvGraphicFramePr>
          <p:nvPr>
            <p:extLst>
              <p:ext uri="{D42A27DB-BD31-4B8C-83A1-F6EECF244321}">
                <p14:modId xmlns:p14="http://schemas.microsoft.com/office/powerpoint/2010/main" val="3444131708"/>
              </p:ext>
            </p:extLst>
          </p:nvPr>
        </p:nvGraphicFramePr>
        <p:xfrm>
          <a:off x="6942339" y="852197"/>
          <a:ext cx="5105728" cy="55200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0140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2">
            <a:extLst>
              <a:ext uri="{FF2B5EF4-FFF2-40B4-BE49-F238E27FC236}">
                <a16:creationId xmlns:a16="http://schemas.microsoft.com/office/drawing/2014/main" id="{B9CAB3D1-52E5-4FC4-BBDE-99261DE8238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a:t>
            </a:fld>
            <a:endParaRPr lang="nl-NL" b="1">
              <a:solidFill>
                <a:schemeClr val="bg1"/>
              </a:solidFill>
            </a:endParaRPr>
          </a:p>
        </p:txBody>
      </p:sp>
      <p:pic>
        <p:nvPicPr>
          <p:cNvPr id="12" name="Afbeelding 11">
            <a:extLst>
              <a:ext uri="{FF2B5EF4-FFF2-40B4-BE49-F238E27FC236}">
                <a16:creationId xmlns:a16="http://schemas.microsoft.com/office/drawing/2014/main" id="{CD2E2F2F-9092-4D15-B1A0-7E47543D0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80615">
            <a:off x="7797132" y="2919294"/>
            <a:ext cx="649541" cy="649541"/>
          </a:xfrm>
          <a:prstGeom prst="rect">
            <a:avLst/>
          </a:prstGeom>
        </p:spPr>
      </p:pic>
      <p:pic>
        <p:nvPicPr>
          <p:cNvPr id="17" name="Afbeelding 16">
            <a:extLst>
              <a:ext uri="{FF2B5EF4-FFF2-40B4-BE49-F238E27FC236}">
                <a16:creationId xmlns:a16="http://schemas.microsoft.com/office/drawing/2014/main" id="{E899879F-5A8A-4852-97E8-0D8681E288C2}"/>
              </a:ext>
            </a:extLst>
          </p:cNvPr>
          <p:cNvPicPr/>
          <p:nvPr/>
        </p:nvPicPr>
        <p:blipFill>
          <a:blip r:embed="rId4"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8" name="Tijdelijke aanduiding voor voettekst 4">
            <a:extLst>
              <a:ext uri="{FF2B5EF4-FFF2-40B4-BE49-F238E27FC236}">
                <a16:creationId xmlns:a16="http://schemas.microsoft.com/office/drawing/2014/main" id="{DD78FD01-3277-40FD-9A07-16E585177E8C}"/>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9A10F254-1C43-43DE-AC1C-A538AED4CF7C}"/>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a:t>
            </a:fld>
            <a:endParaRPr lang="nl-NL" b="1">
              <a:solidFill>
                <a:schemeClr val="bg1"/>
              </a:solidFill>
            </a:endParaRPr>
          </a:p>
        </p:txBody>
      </p:sp>
      <p:grpSp>
        <p:nvGrpSpPr>
          <p:cNvPr id="19" name="Groep 18">
            <a:extLst>
              <a:ext uri="{FF2B5EF4-FFF2-40B4-BE49-F238E27FC236}">
                <a16:creationId xmlns:a16="http://schemas.microsoft.com/office/drawing/2014/main" id="{85C664F0-286E-4FED-A567-4004EBE10839}"/>
              </a:ext>
            </a:extLst>
          </p:cNvPr>
          <p:cNvGrpSpPr/>
          <p:nvPr/>
        </p:nvGrpSpPr>
        <p:grpSpPr>
          <a:xfrm>
            <a:off x="-63056" y="3877604"/>
            <a:ext cx="12255056" cy="2556522"/>
            <a:chOff x="-63057" y="3418152"/>
            <a:chExt cx="12255056" cy="2556522"/>
          </a:xfrm>
        </p:grpSpPr>
        <p:pic>
          <p:nvPicPr>
            <p:cNvPr id="23" name="Afbeelding 22" descr="Afbeelding met persoon, person, vasthouden, water&#10;&#10;Automatisch gegenereerde beschrijving">
              <a:extLst>
                <a:ext uri="{FF2B5EF4-FFF2-40B4-BE49-F238E27FC236}">
                  <a16:creationId xmlns:a16="http://schemas.microsoft.com/office/drawing/2014/main" id="{AB7D4019-F0A7-48E7-8A80-10CF1AB67446}"/>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r="341"/>
            <a:stretch/>
          </p:blipFill>
          <p:spPr>
            <a:xfrm>
              <a:off x="8370288" y="3418152"/>
              <a:ext cx="3821711" cy="2551716"/>
            </a:xfrm>
            <a:prstGeom prst="rect">
              <a:avLst/>
            </a:prstGeom>
          </p:spPr>
        </p:pic>
        <p:pic>
          <p:nvPicPr>
            <p:cNvPr id="24" name="Afbeelding 23" descr="Afbeelding met jong, jongen, water, jurk&#10;&#10;Automatisch gegenereerde beschrijving">
              <a:extLst>
                <a:ext uri="{FF2B5EF4-FFF2-40B4-BE49-F238E27FC236}">
                  <a16:creationId xmlns:a16="http://schemas.microsoft.com/office/drawing/2014/main" id="{944C20C7-94D7-4E0B-A352-788EFFEE466F}"/>
                </a:ext>
              </a:extLst>
            </p:cNvPr>
            <p:cNvPicPr>
              <a:picLocks noChangeAspect="1"/>
            </p:cNvPicPr>
            <p:nvPr/>
          </p:nvPicPr>
          <p:blipFill rotWithShape="1">
            <a:blip r:embed="rId6" cstate="print">
              <a:alphaModFix amt="35000"/>
              <a:extLst>
                <a:ext uri="{28A0092B-C50C-407E-A947-70E740481C1C}">
                  <a14:useLocalDpi xmlns:a14="http://schemas.microsoft.com/office/drawing/2010/main" val="0"/>
                </a:ext>
              </a:extLst>
            </a:blip>
            <a:srcRect t="17055" b="8315"/>
            <a:stretch/>
          </p:blipFill>
          <p:spPr>
            <a:xfrm>
              <a:off x="3771726" y="3591012"/>
              <a:ext cx="4598562" cy="2383662"/>
            </a:xfrm>
            <a:prstGeom prst="rect">
              <a:avLst/>
            </a:prstGeom>
          </p:spPr>
        </p:pic>
        <p:pic>
          <p:nvPicPr>
            <p:cNvPr id="25" name="Afbeelding 24" descr="Afbeelding met persoon, binnen, zitten, tandenborstel&#10;&#10;Automatisch gegenereerde beschrijving">
              <a:extLst>
                <a:ext uri="{FF2B5EF4-FFF2-40B4-BE49-F238E27FC236}">
                  <a16:creationId xmlns:a16="http://schemas.microsoft.com/office/drawing/2014/main" id="{39ED5C43-2449-4239-87A9-9CD22A0C9124}"/>
                </a:ext>
              </a:extLst>
            </p:cNvPr>
            <p:cNvPicPr>
              <a:picLocks noChangeAspect="1"/>
            </p:cNvPicPr>
            <p:nvPr/>
          </p:nvPicPr>
          <p:blipFill rotWithShape="1">
            <a:blip r:embed="rId7" cstate="print">
              <a:alphaModFix amt="35000"/>
              <a:extLst>
                <a:ext uri="{28A0092B-C50C-407E-A947-70E740481C1C}">
                  <a14:useLocalDpi xmlns:a14="http://schemas.microsoft.com/office/drawing/2010/main" val="0"/>
                </a:ext>
              </a:extLst>
            </a:blip>
            <a:srcRect l="-1671"/>
            <a:stretch/>
          </p:blipFill>
          <p:spPr>
            <a:xfrm>
              <a:off x="-63057" y="3418152"/>
              <a:ext cx="3834783" cy="2556522"/>
            </a:xfrm>
            <a:prstGeom prst="rect">
              <a:avLst/>
            </a:prstGeom>
          </p:spPr>
        </p:pic>
      </p:grpSp>
      <p:sp>
        <p:nvSpPr>
          <p:cNvPr id="2" name="Ovaal 1">
            <a:extLst>
              <a:ext uri="{FF2B5EF4-FFF2-40B4-BE49-F238E27FC236}">
                <a16:creationId xmlns:a16="http://schemas.microsoft.com/office/drawing/2014/main" id="{C7A580A6-BB3B-4655-8704-93CCFCB7CEC0}"/>
              </a:ext>
            </a:extLst>
          </p:cNvPr>
          <p:cNvSpPr/>
          <p:nvPr/>
        </p:nvSpPr>
        <p:spPr>
          <a:xfrm>
            <a:off x="2501356" y="420505"/>
            <a:ext cx="6351863" cy="60169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7D57ED6-F1AE-4692-8379-69593E98B2C7}"/>
              </a:ext>
            </a:extLst>
          </p:cNvPr>
          <p:cNvSpPr/>
          <p:nvPr/>
        </p:nvSpPr>
        <p:spPr>
          <a:xfrm>
            <a:off x="3840614" y="2997842"/>
            <a:ext cx="3673346" cy="492443"/>
          </a:xfrm>
          <a:prstGeom prst="rect">
            <a:avLst/>
          </a:prstGeom>
        </p:spPr>
        <p:txBody>
          <a:bodyPr wrap="square">
            <a:spAutoFit/>
          </a:bodyPr>
          <a:lstStyle/>
          <a:p>
            <a:r>
              <a:rPr lang="nl-NL" sz="2600" b="1" dirty="0">
                <a:solidFill>
                  <a:srgbClr val="00225C"/>
                </a:solidFill>
              </a:rPr>
              <a:t>Uitkomsten vragenlijsten</a:t>
            </a:r>
          </a:p>
        </p:txBody>
      </p:sp>
    </p:spTree>
    <p:extLst>
      <p:ext uri="{BB962C8B-B14F-4D97-AF65-F5344CB8AC3E}">
        <p14:creationId xmlns:p14="http://schemas.microsoft.com/office/powerpoint/2010/main" val="1012200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Achtergrondkenmerken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30</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30</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6" name="Grafiek 15">
            <a:extLst>
              <a:ext uri="{FF2B5EF4-FFF2-40B4-BE49-F238E27FC236}">
                <a16:creationId xmlns:a16="http://schemas.microsoft.com/office/drawing/2014/main" id="{9DCA663B-998D-4FF1-B669-60C6695208A9}"/>
              </a:ext>
            </a:extLst>
          </p:cNvPr>
          <p:cNvGraphicFramePr>
            <a:graphicFrameLocks/>
          </p:cNvGraphicFramePr>
          <p:nvPr>
            <p:extLst>
              <p:ext uri="{D42A27DB-BD31-4B8C-83A1-F6EECF244321}">
                <p14:modId xmlns:p14="http://schemas.microsoft.com/office/powerpoint/2010/main" val="2364842832"/>
              </p:ext>
            </p:extLst>
          </p:nvPr>
        </p:nvGraphicFramePr>
        <p:xfrm>
          <a:off x="6096000" y="1242874"/>
          <a:ext cx="5631402" cy="1246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afiek 16">
            <a:extLst>
              <a:ext uri="{FF2B5EF4-FFF2-40B4-BE49-F238E27FC236}">
                <a16:creationId xmlns:a16="http://schemas.microsoft.com/office/drawing/2014/main" id="{9A5A79A1-95DF-4C43-87E3-08DA110D72B4}"/>
              </a:ext>
            </a:extLst>
          </p:cNvPr>
          <p:cNvGraphicFramePr>
            <a:graphicFrameLocks/>
          </p:cNvGraphicFramePr>
          <p:nvPr>
            <p:extLst>
              <p:ext uri="{D42A27DB-BD31-4B8C-83A1-F6EECF244321}">
                <p14:modId xmlns:p14="http://schemas.microsoft.com/office/powerpoint/2010/main" val="3412751121"/>
              </p:ext>
            </p:extLst>
          </p:nvPr>
        </p:nvGraphicFramePr>
        <p:xfrm>
          <a:off x="623547" y="3843892"/>
          <a:ext cx="4349709" cy="260917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Grafiek 17">
            <a:extLst>
              <a:ext uri="{FF2B5EF4-FFF2-40B4-BE49-F238E27FC236}">
                <a16:creationId xmlns:a16="http://schemas.microsoft.com/office/drawing/2014/main" id="{B75589A1-DAB4-4F0E-800A-71CF3CE0FAF2}"/>
              </a:ext>
            </a:extLst>
          </p:cNvPr>
          <p:cNvGraphicFramePr>
            <a:graphicFrameLocks/>
          </p:cNvGraphicFramePr>
          <p:nvPr>
            <p:extLst>
              <p:ext uri="{D42A27DB-BD31-4B8C-83A1-F6EECF244321}">
                <p14:modId xmlns:p14="http://schemas.microsoft.com/office/powerpoint/2010/main" val="1473305205"/>
              </p:ext>
            </p:extLst>
          </p:nvPr>
        </p:nvGraphicFramePr>
        <p:xfrm>
          <a:off x="623546" y="1223646"/>
          <a:ext cx="4349709" cy="24324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Grafiek 12">
            <a:extLst>
              <a:ext uri="{FF2B5EF4-FFF2-40B4-BE49-F238E27FC236}">
                <a16:creationId xmlns:a16="http://schemas.microsoft.com/office/drawing/2014/main" id="{BBFC6F30-D304-487A-BC5A-952E27B7AD98}"/>
              </a:ext>
            </a:extLst>
          </p:cNvPr>
          <p:cNvGraphicFramePr>
            <a:graphicFrameLocks/>
          </p:cNvGraphicFramePr>
          <p:nvPr>
            <p:extLst>
              <p:ext uri="{D42A27DB-BD31-4B8C-83A1-F6EECF244321}">
                <p14:modId xmlns:p14="http://schemas.microsoft.com/office/powerpoint/2010/main" val="751987868"/>
              </p:ext>
            </p:extLst>
          </p:nvPr>
        </p:nvGraphicFramePr>
        <p:xfrm>
          <a:off x="6081145" y="2611499"/>
          <a:ext cx="5646257" cy="384157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42855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dianummer 2">
            <a:extLst>
              <a:ext uri="{FF2B5EF4-FFF2-40B4-BE49-F238E27FC236}">
                <a16:creationId xmlns:a16="http://schemas.microsoft.com/office/drawing/2014/main" id="{B9CAB3D1-52E5-4FC4-BBDE-99261DE8238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31</a:t>
            </a:fld>
            <a:endParaRPr lang="nl-NL" b="1">
              <a:solidFill>
                <a:schemeClr val="bg1"/>
              </a:solidFill>
            </a:endParaRPr>
          </a:p>
        </p:txBody>
      </p:sp>
      <p:pic>
        <p:nvPicPr>
          <p:cNvPr id="12" name="Afbeelding 11">
            <a:extLst>
              <a:ext uri="{FF2B5EF4-FFF2-40B4-BE49-F238E27FC236}">
                <a16:creationId xmlns:a16="http://schemas.microsoft.com/office/drawing/2014/main" id="{CD2E2F2F-9092-4D15-B1A0-7E47543D00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80615">
            <a:off x="7797132" y="2919294"/>
            <a:ext cx="649541" cy="649541"/>
          </a:xfrm>
          <a:prstGeom prst="rect">
            <a:avLst/>
          </a:prstGeom>
        </p:spPr>
      </p:pic>
      <p:pic>
        <p:nvPicPr>
          <p:cNvPr id="17" name="Afbeelding 16">
            <a:extLst>
              <a:ext uri="{FF2B5EF4-FFF2-40B4-BE49-F238E27FC236}">
                <a16:creationId xmlns:a16="http://schemas.microsoft.com/office/drawing/2014/main" id="{E899879F-5A8A-4852-97E8-0D8681E288C2}"/>
              </a:ext>
            </a:extLst>
          </p:cNvPr>
          <p:cNvPicPr/>
          <p:nvPr/>
        </p:nvPicPr>
        <p:blipFill>
          <a:blip r:embed="rId4"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8" name="Tijdelijke aanduiding voor voettekst 4">
            <a:extLst>
              <a:ext uri="{FF2B5EF4-FFF2-40B4-BE49-F238E27FC236}">
                <a16:creationId xmlns:a16="http://schemas.microsoft.com/office/drawing/2014/main" id="{DD78FD01-3277-40FD-9A07-16E585177E8C}"/>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9A10F254-1C43-43DE-AC1C-A538AED4CF7C}"/>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31</a:t>
            </a:fld>
            <a:endParaRPr lang="nl-NL" b="1">
              <a:solidFill>
                <a:schemeClr val="bg1"/>
              </a:solidFill>
            </a:endParaRPr>
          </a:p>
        </p:txBody>
      </p:sp>
      <p:grpSp>
        <p:nvGrpSpPr>
          <p:cNvPr id="19" name="Groep 18">
            <a:extLst>
              <a:ext uri="{FF2B5EF4-FFF2-40B4-BE49-F238E27FC236}">
                <a16:creationId xmlns:a16="http://schemas.microsoft.com/office/drawing/2014/main" id="{85C664F0-286E-4FED-A567-4004EBE10839}"/>
              </a:ext>
            </a:extLst>
          </p:cNvPr>
          <p:cNvGrpSpPr/>
          <p:nvPr/>
        </p:nvGrpSpPr>
        <p:grpSpPr>
          <a:xfrm>
            <a:off x="-63056" y="3877604"/>
            <a:ext cx="12255056" cy="2556522"/>
            <a:chOff x="-63057" y="3418152"/>
            <a:chExt cx="12255056" cy="2556522"/>
          </a:xfrm>
        </p:grpSpPr>
        <p:pic>
          <p:nvPicPr>
            <p:cNvPr id="23" name="Afbeelding 22" descr="Afbeelding met persoon, person, vasthouden, water&#10;&#10;Automatisch gegenereerde beschrijving">
              <a:extLst>
                <a:ext uri="{FF2B5EF4-FFF2-40B4-BE49-F238E27FC236}">
                  <a16:creationId xmlns:a16="http://schemas.microsoft.com/office/drawing/2014/main" id="{AB7D4019-F0A7-48E7-8A80-10CF1AB67446}"/>
                </a:ext>
              </a:extLst>
            </p:cNvPr>
            <p:cNvPicPr>
              <a:picLocks noChangeAspect="1"/>
            </p:cNvPicPr>
            <p:nvPr/>
          </p:nvPicPr>
          <p:blipFill rotWithShape="1">
            <a:blip r:embed="rId5" cstate="print">
              <a:alphaModFix amt="35000"/>
              <a:extLst>
                <a:ext uri="{28A0092B-C50C-407E-A947-70E740481C1C}">
                  <a14:useLocalDpi xmlns:a14="http://schemas.microsoft.com/office/drawing/2010/main" val="0"/>
                </a:ext>
              </a:extLst>
            </a:blip>
            <a:srcRect r="341"/>
            <a:stretch/>
          </p:blipFill>
          <p:spPr>
            <a:xfrm>
              <a:off x="8370288" y="3418152"/>
              <a:ext cx="3821711" cy="2551716"/>
            </a:xfrm>
            <a:prstGeom prst="rect">
              <a:avLst/>
            </a:prstGeom>
          </p:spPr>
        </p:pic>
        <p:pic>
          <p:nvPicPr>
            <p:cNvPr id="24" name="Afbeelding 23" descr="Afbeelding met jong, jongen, water, jurk&#10;&#10;Automatisch gegenereerde beschrijving">
              <a:extLst>
                <a:ext uri="{FF2B5EF4-FFF2-40B4-BE49-F238E27FC236}">
                  <a16:creationId xmlns:a16="http://schemas.microsoft.com/office/drawing/2014/main" id="{944C20C7-94D7-4E0B-A352-788EFFEE466F}"/>
                </a:ext>
              </a:extLst>
            </p:cNvPr>
            <p:cNvPicPr>
              <a:picLocks noChangeAspect="1"/>
            </p:cNvPicPr>
            <p:nvPr/>
          </p:nvPicPr>
          <p:blipFill rotWithShape="1">
            <a:blip r:embed="rId6" cstate="print">
              <a:alphaModFix amt="35000"/>
              <a:extLst>
                <a:ext uri="{28A0092B-C50C-407E-A947-70E740481C1C}">
                  <a14:useLocalDpi xmlns:a14="http://schemas.microsoft.com/office/drawing/2010/main" val="0"/>
                </a:ext>
              </a:extLst>
            </a:blip>
            <a:srcRect t="17055" b="8315"/>
            <a:stretch/>
          </p:blipFill>
          <p:spPr>
            <a:xfrm>
              <a:off x="3771726" y="3591012"/>
              <a:ext cx="4598562" cy="2383662"/>
            </a:xfrm>
            <a:prstGeom prst="rect">
              <a:avLst/>
            </a:prstGeom>
          </p:spPr>
        </p:pic>
        <p:pic>
          <p:nvPicPr>
            <p:cNvPr id="25" name="Afbeelding 24" descr="Afbeelding met persoon, binnen, zitten, tandenborstel&#10;&#10;Automatisch gegenereerde beschrijving">
              <a:extLst>
                <a:ext uri="{FF2B5EF4-FFF2-40B4-BE49-F238E27FC236}">
                  <a16:creationId xmlns:a16="http://schemas.microsoft.com/office/drawing/2014/main" id="{39ED5C43-2449-4239-87A9-9CD22A0C9124}"/>
                </a:ext>
              </a:extLst>
            </p:cNvPr>
            <p:cNvPicPr>
              <a:picLocks noChangeAspect="1"/>
            </p:cNvPicPr>
            <p:nvPr/>
          </p:nvPicPr>
          <p:blipFill rotWithShape="1">
            <a:blip r:embed="rId7" cstate="print">
              <a:alphaModFix amt="35000"/>
              <a:extLst>
                <a:ext uri="{28A0092B-C50C-407E-A947-70E740481C1C}">
                  <a14:useLocalDpi xmlns:a14="http://schemas.microsoft.com/office/drawing/2010/main" val="0"/>
                </a:ext>
              </a:extLst>
            </a:blip>
            <a:srcRect l="-1671"/>
            <a:stretch/>
          </p:blipFill>
          <p:spPr>
            <a:xfrm>
              <a:off x="-63057" y="3418152"/>
              <a:ext cx="3834783" cy="2556522"/>
            </a:xfrm>
            <a:prstGeom prst="rect">
              <a:avLst/>
            </a:prstGeom>
          </p:spPr>
        </p:pic>
      </p:grpSp>
      <p:sp>
        <p:nvSpPr>
          <p:cNvPr id="2" name="Ovaal 1">
            <a:extLst>
              <a:ext uri="{FF2B5EF4-FFF2-40B4-BE49-F238E27FC236}">
                <a16:creationId xmlns:a16="http://schemas.microsoft.com/office/drawing/2014/main" id="{C7A580A6-BB3B-4655-8704-93CCFCB7CEC0}"/>
              </a:ext>
            </a:extLst>
          </p:cNvPr>
          <p:cNvSpPr/>
          <p:nvPr/>
        </p:nvSpPr>
        <p:spPr>
          <a:xfrm>
            <a:off x="2501354" y="423874"/>
            <a:ext cx="6351863" cy="601698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07D57ED6-F1AE-4692-8379-69593E98B2C7}"/>
              </a:ext>
            </a:extLst>
          </p:cNvPr>
          <p:cNvSpPr/>
          <p:nvPr/>
        </p:nvSpPr>
        <p:spPr>
          <a:xfrm>
            <a:off x="4330611" y="2997842"/>
            <a:ext cx="2693351" cy="492443"/>
          </a:xfrm>
          <a:prstGeom prst="rect">
            <a:avLst/>
          </a:prstGeom>
        </p:spPr>
        <p:txBody>
          <a:bodyPr wrap="square">
            <a:spAutoFit/>
          </a:bodyPr>
          <a:lstStyle/>
          <a:p>
            <a:r>
              <a:rPr lang="nl-NL" sz="2600" b="1" dirty="0">
                <a:solidFill>
                  <a:srgbClr val="00225C"/>
                </a:solidFill>
              </a:rPr>
              <a:t>Brainstormsessies</a:t>
            </a:r>
          </a:p>
        </p:txBody>
      </p:sp>
    </p:spTree>
    <p:extLst>
      <p:ext uri="{BB962C8B-B14F-4D97-AF65-F5344CB8AC3E}">
        <p14:creationId xmlns:p14="http://schemas.microsoft.com/office/powerpoint/2010/main" val="1714416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84468" y="1322772"/>
            <a:ext cx="11023064" cy="4873841"/>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nSpc>
                <a:spcPct val="107000"/>
              </a:lnSpc>
              <a:spcAft>
                <a:spcPts val="800"/>
              </a:spcAft>
            </a:pPr>
            <a:r>
              <a:rPr lang="nl-NL" sz="1300" b="1" dirty="0">
                <a:solidFill>
                  <a:schemeClr val="tx1">
                    <a:lumMod val="75000"/>
                    <a:lumOff val="25000"/>
                  </a:schemeClr>
                </a:solidFill>
                <a:latin typeface="Calibri" panose="020F0502020204030204" pitchFamily="34" charset="0"/>
              </a:rPr>
              <a:t>Twee brainstormsessies</a:t>
            </a:r>
          </a:p>
          <a:p>
            <a:pPr>
              <a:lnSpc>
                <a:spcPct val="107000"/>
              </a:lnSpc>
              <a:spcAft>
                <a:spcPts val="800"/>
              </a:spcAft>
            </a:pPr>
            <a:r>
              <a:rPr lang="nl-NL" sz="1300" dirty="0">
                <a:solidFill>
                  <a:schemeClr val="tx1">
                    <a:lumMod val="75000"/>
                    <a:lumOff val="25000"/>
                  </a:schemeClr>
                </a:solidFill>
                <a:latin typeface="Calibri"/>
                <a:cs typeface="Calibri"/>
              </a:rPr>
              <a:t>Om meer zicht te krijgen op het functioneren van RGI zijn op 6 en 8 oktober twee brainstormsessies georganiseerd. Tijdens de eerste brainstormsessie is vooral een verdiepingsslag gemaakt ten aanzien van de opgehaalde informatie uit de enquêtes. Bij de tweede brainstormbijeenkomst stonden sturing en beheersing centraal. </a:t>
            </a:r>
            <a:endParaRPr lang="nl-NL" sz="1300" dirty="0">
              <a:solidFill>
                <a:schemeClr val="tx1">
                  <a:lumMod val="75000"/>
                  <a:lumOff val="25000"/>
                </a:schemeClr>
              </a:solidFill>
              <a:latin typeface="Calibri" panose="020F0502020204030204" pitchFamily="34" charset="0"/>
              <a:cs typeface="Calibri"/>
            </a:endParaRPr>
          </a:p>
          <a:p>
            <a:pPr>
              <a:lnSpc>
                <a:spcPct val="107000"/>
              </a:lnSpc>
              <a:spcAft>
                <a:spcPts val="800"/>
              </a:spcAft>
            </a:pPr>
            <a:r>
              <a:rPr lang="nl-NL" sz="1300" b="1" dirty="0">
                <a:solidFill>
                  <a:schemeClr val="tx1">
                    <a:lumMod val="75000"/>
                    <a:lumOff val="25000"/>
                  </a:schemeClr>
                </a:solidFill>
                <a:latin typeface="Calibri" panose="020F0502020204030204" pitchFamily="34" charset="0"/>
              </a:rPr>
              <a:t>Deelnemers</a:t>
            </a:r>
          </a:p>
          <a:p>
            <a:pPr>
              <a:lnSpc>
                <a:spcPct val="107000"/>
              </a:lnSpc>
              <a:spcAft>
                <a:spcPts val="800"/>
              </a:spcAft>
            </a:pPr>
            <a:r>
              <a:rPr lang="nl-NL" sz="1300" dirty="0">
                <a:solidFill>
                  <a:schemeClr val="tx1">
                    <a:lumMod val="75000"/>
                    <a:lumOff val="25000"/>
                  </a:schemeClr>
                </a:solidFill>
                <a:latin typeface="Calibri" panose="020F0502020204030204" pitchFamily="34" charset="0"/>
              </a:rPr>
              <a:t>Aan de eerste brainstormsessie namen acht medewerkers deel die werkzaam zijn bij de gemeente Tilburg (contractmanager, arbiter, kwaliteitsmedewerker), de Toegang, een gecertificeerde instelling of bij een jeugdhulpaanbieder. Ook aan de tweede sessie namen acht medewerkers deel van de gemeente Tilburg (contractmanager, planning en control, dienstverlening), de Toegang, een gecertificeerde instelling en jeugdhulpaanbieders.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Brainstormsessies</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32</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32</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1909938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930955"/>
            <a:ext cx="11375943" cy="545088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1.   Ik maak zoveel mogelijk gebruik van de sociale kaart.</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2 deelnemers zijn het hiermee eens en de andere 5 deelnemers kunnen geen oordeel hierover uitspreken. </a:t>
            </a:r>
            <a:endParaRPr lang="nl-NL"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 meeste deelnemers aan de groepssessie geven aan dat ze vanuit hun functie niets te maken hebben met de sociale kaart. Om deze reden vinden ze het dan ook moeilijk om een oordeel te geven over de sociale kaart. Men gaat ervan uit dat het vooral medewerkers van de Toegang zijn die hier gebruik van maken. Aanbieders redeneren vanuit het aanbod dat ze hebben, waardoor ook zij weinig gebruik zullen maken van de sociale kaart. Dit zou ook andersom kunnen: redenerend vanuit wat het kind nodig heeft, zou de sociale kaart zeker een rol kunnen spelen.</a:t>
            </a:r>
          </a:p>
          <a:p>
            <a:pPr>
              <a:spcAft>
                <a:spcPts val="8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r>
              <a:rPr lang="nl-NL" sz="1300" b="1" i="1" dirty="0">
                <a:solidFill>
                  <a:srgbClr val="00225C"/>
                </a:solidFill>
                <a:latin typeface="Calibri" panose="020F0502020204030204" pitchFamily="34" charset="0"/>
                <a:cs typeface="Times New Roman" panose="02020603050405020304" pitchFamily="18" charset="0"/>
              </a:rPr>
              <a:t>2.   Aanbieders van jeugdhulp proberen zoveel mogelijk lichte jeugdhulp in te zetten.</a:t>
            </a: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2 deelnemers zijn het hiermee eens, 2 geven een neutraal oordeel en 4 zijn het er niet mee eens.</a:t>
            </a:r>
          </a:p>
          <a:p>
            <a:pPr marL="457200"/>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 twee deelnemers die vanuit de aanbiederskant van jeugdhulp deelnemen aan de brainstorm zijn van mening dat er gekeken wordt naar het inzetten van zo licht mogelijke jeugdhulp. Eén van hen geeft aan dat er vergeleken met </a:t>
            </a:r>
            <a:r>
              <a:rPr lang="nl-NL" sz="13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PxQ</a:t>
            </a: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nu veel actiever toegewerkt wordt naar het behalen van de geformuleerde doelen, ook binnen de daarvoor aangegeven tijd. De andere aanbieder geeft aan dat het juist gaat om de in te zetten uren en niet om de resultaten.</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Een deelnemer die het niet eens is met de stelling geeft aan dat aanbieders vaak zeggen dat de resultaten die men wil gaan behalen niet te realiseren zijn in het arrangement dat wordt voorgesteld. Als het dan heel druk is, wordt wel ingestemd met het arrangement, maar uiteindelijk is het de vraag of de aanbieders het hiermee redden. De medewerker van een gecertificeerde instelling zegt dat ze iemand hebben aangesteld om specifiek die onderhandelingsrol te vervullen omdat het voeren van de onderhandelingen niet eenvoudig is. Hiervoor moet men stevig in de schoenen staan en dat kan niet iedereen. Een andere deelnemer herkent zich in het feit dat de Toegang zo licht mogelijke jeugdhulp wil inzetten en de aanbieders het maximale willen. Waar men op uitkomt hangt af van de casus maar ook van hoe stevig de medewerker van de Toegang kan onderhandelen. Ook wordt aangegeven dat als er daadwerkelijk meer lichtere hulp wordt ingezet, dit ook te zien zou moeten zien in dalende kosten per cliënt. Tevens wordt benoemd dat door de inzet van het Schakelteam de intensiteit soms wat lichter werd.</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1: Resultaten van het onderzoek (1)</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33</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33</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434467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13895"/>
            <a:ext cx="11375943" cy="5086905"/>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3.   Het is altijd duidelijk wie de hoofdaanbieder is.</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5 deelnemers zijn het eens met de stelling, 1 deelnemer is het oneens met de stelling en 2 weten het niet. </a:t>
            </a:r>
            <a:endParaRPr lang="nl-NL"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3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Duidelijk is het wel, maar dat betekent nog niet dat het goed werkt. De vraag is vaak wie de hoofdaanbieder moet zijn: degene die de zwaarste hulp geeft of degene die het langste is verbonden aan het traject? Degene die het langst verbonden is aan het traject kan soms aanbieder zijn van lichte jeugdhulp. Dan rijst tevens de vraag of men kan verwachten dat iemand verantwoordelijk is voor (zwaardere) hulp waarin iemand zelf niet is gespecialiseerd. Daarnaast levert het </a:t>
            </a:r>
            <a:r>
              <a:rPr lang="nl-NL" sz="13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hoofdaannemerschap</a:t>
            </a: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veel administratief werk op. Toch is men van mening dat het goed is dat de verantwoordelijkheid bij één partij ligt. </a:t>
            </a:r>
          </a:p>
          <a:p>
            <a:pPr>
              <a:lnSpc>
                <a:spcPct val="107000"/>
              </a:lnSpc>
              <a:spcAft>
                <a:spcPts val="800"/>
              </a:spcAft>
            </a:pP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4.   Het voorliggend veld kan een grote rol spelen binnen de jeugdhulp.</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Hiermee zijn alle 8 de deelnemers het eens.</a:t>
            </a:r>
            <a:endParaRPr lang="nl-NL"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3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Een deelnemer geeft aan dat dit zeker kan, maar dat dit niet zomaar gebeurt. Het voorliggend veld is te zeer collectief gericht in plaats van individueel. Er moet veel meer verbinding komen in de keten vindt deze deelnemer: zo kan er beter geschakeld worden van individueel naar collectief en dan weer naar individueel als dat nodig is. Het voorliggend veld kan ook in de afbouw van een traject een rol spelen. Op dit moment is het domein van de jeugdhulp volgens deze deelnemer te veel verkokerd. En uit zichzelf gaan partijen volgens haar niet samenwerken. Om dit tot stand te brengen moet er iets veranderen in de communicatie en in de samenwerking. Dit houdt in dat er niet alleen geïnvesteerd moet worden aan de voorkant, maar vooral ook in de keten. Vanuit de Toegang is dit volgens deze deelnemer het belangrijkste ontwikkelpunt: hoe het beste gebruik te maken van elkaars krachten om de transformatiedoelen te bereiken? Maar volgens deze deelnemer staat dit op zich los van RGI.</a:t>
            </a:r>
            <a:endPar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1: Resultaten van het onderzoek (2)</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34</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34</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945356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5.   Door het werken volgens RGI kan vaker minder zware jeugdhulp ingezet worden.</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1 deelnemer is het eens met deze stelling, 3 deelnemers zijn neutraal en 3 zijn het oneens hiermee.</a:t>
            </a:r>
            <a:endParaRPr lang="nl-NL"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3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 deelnemer die het eens is met de stelling wijst erop dat dit in theorie zo zou moeten zijn, maar dat dit in de praktijk toch niet echt gebeurt. RGI is volgens deze deelnemer anders uitgepakt dan de bedoeling was. Er zit nu een ‘perverse prikkel’ in: een drijfveer om hulp zo hoog mogelijk in te schatten. Van belang is dat er reële bedragen worden toegekend, waarvoor een aanbieder de hulp ook daadwerkelijk kan uitvoeren. Een andere deelnemer geeft aan dat er ook aanbieders zijn die heel ruim betaald worden voor wat ze doen.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Een aanbieder is van mening dat het niet altijd goed is in te schatten wat nodig is: in het ene geval zijn ouders daar bijvoorbeeld heel duidelijk in, maar in het andere geval juist niet. Soms blijkt gaandeweg het traject pas dat zwaardere hulp nodig is.</a:t>
            </a:r>
          </a:p>
          <a:p>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Een andere aanbieder gelooft zeker in resultaatgericht werken, maar of dit altijd leidt tot lichtere hulp weet ze niet. Hoe het in werkelijkheid uitpakt, zou volgens een deelnemer goed onderzocht moeten worden.</a:t>
            </a:r>
          </a:p>
          <a:p>
            <a:endParaRPr lang="nl-NL" sz="1300" dirty="0">
              <a:latin typeface="Calibri" panose="020F0502020204030204" pitchFamily="34" charset="0"/>
              <a:ea typeface="Calibri" panose="020F0502020204030204" pitchFamily="34" charset="0"/>
              <a:cs typeface="Times New Roman" panose="02020603050405020304" pitchFamily="18" charset="0"/>
            </a:endParaRPr>
          </a:p>
          <a:p>
            <a:endParaRPr lang="nl-NL"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1: Resultaten van het onderzoek (3)</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35</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35</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3800353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6.   Wanneer een nieuw arrangement wordt aangevraagd, worden de te behalen doelen vaak bijgesteld.</a:t>
            </a:r>
            <a:endParaRPr lang="nl-NL" sz="1300" b="1" i="1" dirty="0">
              <a:solidFill>
                <a:srgbClr val="00225C"/>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nl-NL"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RGI is volgens deelnemers ingezet vanuit goede bedoelingen, maar men loopt wat betreft het RGI vooral tegen inflexibiliteit aan. RGI veronderstelt inzichten die er vaak in een vroeg stadium nog niet zijn omdat cliënten niet meteen het achterste van hun tong laten zien. De Toegang moet in relatief korte tijd (vaak maximaal twee gesprekken) een beeld schetsen van de hulp die nodig is, maar dit beeld kan dan niet volledig zijn. Als een aanbieder met de hulp begint, ontstaat er gaandeweg een vertrouwensband met de cliënt. Dit kan ervoor zorgen dat de cliënt laat blijken meer problemen te hebben waardoor aanvullende of meer specialistische hulp nodig is. Tijdens dit proces worden de in het begin gemaakte afspraken op den duur steeds concreter. Hierbij past een flexibeler systeem, waarbij in bandbreedtes van resultaten moet worden gedacht. RGI zorgt ervoor dat er technisch naar de situatie van een jeugdige wordt gekeken vanwege het inschalen van de hulp in arrangementen. Vervolgens wordt er onderhandeld over de hoogte van het arrangement in plaats van over de inhoud: wat heeft dat gezin nodig of wat gun je dit gezin?</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Tevens kan de hulp in tijd variëren, bijvoorbeeld wanneer hulp in het begin van het traject wat intensiever is en later wordt afgebouwd. De vraag is dan hoe hiermee moet worden omgegaan. Eén van de deelnemers vraagt zich af of er in een fase van minder intensieve hulp dan moet worden afgeschaald. Dit veroorzaakt veel bijkomend administratief werk.</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Daarnaast is er soms sprake van kleine arrangementen, bijvoorbeeld wanneer in de eerste instantie alleen om een onderzoek gevraagd wordt. Op het moment dat na het onderzoek hulp vereist is, dan moet hiervoor opnieuw een nieuw arrangement worden aangevraagd. Ook dat kost dan tijd en administratief werk.</a:t>
            </a:r>
            <a:endParaRPr lang="nl-NL" sz="13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nl-NL"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1: Resultaten van het onderzoek (4)</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36</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36</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126352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nSpc>
                <a:spcPct val="107000"/>
              </a:lnSpc>
            </a:pPr>
            <a:r>
              <a:rPr lang="nl-NL" sz="1300" b="1" i="1" dirty="0">
                <a:solidFill>
                  <a:srgbClr val="00225C"/>
                </a:solidFill>
                <a:effectLst/>
                <a:latin typeface="Calibri"/>
                <a:ea typeface="Calibri" panose="020F0502020204030204" pitchFamily="34" charset="0"/>
                <a:cs typeface="Times New Roman"/>
              </a:rPr>
              <a:t>7.</a:t>
            </a:r>
            <a:r>
              <a:rPr lang="nl-NL" sz="1300" b="1" i="1" dirty="0">
                <a:solidFill>
                  <a:srgbClr val="00225C"/>
                </a:solidFill>
                <a:latin typeface="Calibri"/>
                <a:ea typeface="Calibri" panose="020F0502020204030204" pitchFamily="34" charset="0"/>
                <a:cs typeface="Times New Roman"/>
              </a:rPr>
              <a:t>   RGI </a:t>
            </a:r>
            <a:r>
              <a:rPr lang="nl-NL" sz="1300" b="1" i="1" dirty="0">
                <a:solidFill>
                  <a:srgbClr val="00225C"/>
                </a:solidFill>
                <a:effectLst/>
                <a:latin typeface="Calibri"/>
                <a:ea typeface="Calibri" panose="020F0502020204030204" pitchFamily="34" charset="0"/>
                <a:cs typeface="Times New Roman"/>
              </a:rPr>
              <a:t>zorgt voor een administratieve lastenverlichting.</a:t>
            </a:r>
            <a:endParaRPr lang="nl-NL" sz="1300">
              <a:solidFill>
                <a:srgbClr val="00225C"/>
              </a:solidFill>
              <a:effectLst/>
              <a:latin typeface="Calibri"/>
              <a:ea typeface="Calibri" panose="020F0502020204030204" pitchFamily="34" charset="0"/>
              <a:cs typeface="Times New Roman"/>
            </a:endParaRP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Hier is vrijwel iedereen het mee oneens: 5. De overige 3 hebben geen oordeel gegeven.</a:t>
            </a:r>
            <a:endParaRPr lang="nl-NL"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Wat vooral tijd en administratief werk kost, is het op- en afschalen en afspraken maken met onderaannemers. Men is aan het schakelen en onderhandelen met allerlei partijen en aan het kijken wat er nog wel en wat niet binnen het bestaande arrangement past. Bij één van de deelnemers is hiervoor iemand specifiek aangesteld. </a:t>
            </a:r>
          </a:p>
          <a:p>
            <a:pPr>
              <a:lnSpc>
                <a:spcPct val="107000"/>
              </a:lnSpc>
              <a:spcAft>
                <a:spcPts val="800"/>
              </a:spcAft>
            </a:pPr>
            <a:endParaRPr lang="nl-NL"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NL" sz="1300" b="1" i="1" dirty="0">
                <a:solidFill>
                  <a:srgbClr val="00225C"/>
                </a:solidFill>
                <a:effectLst/>
                <a:latin typeface="Calibri"/>
                <a:ea typeface="Calibri" panose="020F0502020204030204" pitchFamily="34" charset="0"/>
                <a:cs typeface="Times New Roman"/>
              </a:rPr>
              <a:t>8.</a:t>
            </a:r>
            <a:r>
              <a:rPr lang="nl-NL" sz="1300" b="1" i="1" dirty="0">
                <a:solidFill>
                  <a:srgbClr val="00225C"/>
                </a:solidFill>
                <a:latin typeface="Calibri"/>
                <a:ea typeface="Calibri" panose="020F0502020204030204" pitchFamily="34" charset="0"/>
                <a:cs typeface="Times New Roman"/>
              </a:rPr>
              <a:t>   RGI </a:t>
            </a:r>
            <a:r>
              <a:rPr lang="nl-NL" sz="1300" b="1" i="1" dirty="0">
                <a:solidFill>
                  <a:srgbClr val="00225C"/>
                </a:solidFill>
                <a:effectLst/>
                <a:latin typeface="Calibri"/>
                <a:ea typeface="Calibri" panose="020F0502020204030204" pitchFamily="34" charset="0"/>
                <a:cs typeface="Times New Roman"/>
              </a:rPr>
              <a:t>zorgt voor kortere jeugdhulp trajecten.</a:t>
            </a:r>
            <a:endParaRPr lang="nl-NL" sz="1300">
              <a:solidFill>
                <a:srgbClr val="00225C"/>
              </a:solidFill>
              <a:effectLst/>
              <a:latin typeface="Calibri"/>
              <a:ea typeface="Calibri" panose="020F0502020204030204" pitchFamily="34" charset="0"/>
              <a:cs typeface="Times New Roman"/>
            </a:endParaRPr>
          </a:p>
          <a:p>
            <a:pPr marL="457200"/>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 trajecten lijken door RGI niet korter te zijn geworden. Of de trajecten door RGI langer zijn geworden, is moeilijk te zeggen, maar zeker niet korter. </a:t>
            </a:r>
          </a:p>
          <a:p>
            <a:pPr>
              <a:lnSpc>
                <a:spcPct val="107000"/>
              </a:lnSpc>
              <a:spcAft>
                <a:spcPts val="800"/>
              </a:spcAft>
            </a:pPr>
            <a:endParaRPr lang="nl-NL"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nl-NL" sz="1300" b="1" i="1" dirty="0">
                <a:solidFill>
                  <a:srgbClr val="00225C"/>
                </a:solidFill>
                <a:effectLst/>
                <a:latin typeface="Calibri"/>
                <a:ea typeface="Calibri" panose="020F0502020204030204" pitchFamily="34" charset="0"/>
                <a:cs typeface="Times New Roman"/>
              </a:rPr>
              <a:t>9.</a:t>
            </a:r>
            <a:r>
              <a:rPr lang="nl-NL" sz="1300" b="1" i="1" dirty="0">
                <a:solidFill>
                  <a:srgbClr val="00225C"/>
                </a:solidFill>
                <a:latin typeface="Calibri"/>
                <a:ea typeface="Calibri" panose="020F0502020204030204" pitchFamily="34" charset="0"/>
                <a:cs typeface="Times New Roman"/>
              </a:rPr>
              <a:t>   RGI</a:t>
            </a:r>
            <a:r>
              <a:rPr lang="nl-NL" sz="1300" b="1" i="1" dirty="0">
                <a:solidFill>
                  <a:srgbClr val="00225C"/>
                </a:solidFill>
                <a:effectLst/>
                <a:latin typeface="Calibri"/>
                <a:ea typeface="Calibri" panose="020F0502020204030204" pitchFamily="34" charset="0"/>
                <a:cs typeface="Times New Roman"/>
              </a:rPr>
              <a:t> zorgt voor een meer innovatieve aanpak van problemen.</a:t>
            </a:r>
            <a:r>
              <a:rPr lang="nl-NL" sz="1300" b="1" i="1" dirty="0">
                <a:solidFill>
                  <a:srgbClr val="00225C"/>
                </a:solidFill>
                <a:latin typeface="Calibri"/>
                <a:ea typeface="Calibri" panose="020F0502020204030204" pitchFamily="34" charset="0"/>
                <a:cs typeface="Times New Roman"/>
              </a:rPr>
              <a:t> </a:t>
            </a:r>
            <a:endParaRPr lang="nl-NL" sz="1300" dirty="0">
              <a:solidFill>
                <a:srgbClr val="00225C"/>
              </a:solidFill>
              <a:effectLst/>
              <a:latin typeface="Calibri"/>
              <a:ea typeface="Calibri" panose="020F0502020204030204" pitchFamily="34" charset="0"/>
              <a:cs typeface="Times New Roman" panose="02020603050405020304" pitchFamily="18" charset="0"/>
            </a:endParaRPr>
          </a:p>
          <a:p>
            <a:pPr marL="457200"/>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Door RGI ervaren deelnemers vrijheid en daardoor meer mogelijkheden om innovatief te werk te gaan. Het is namelijk aan de aanbieder om te bepalen ‘hoe’ de resultaten worden behaald. Aanbieders zijn vaak echter druk met het op een goede manier invulling geven aan de arrangementen. Volgens hen staat innovatie om deze reden niet bovenaan in de agenda. Daarnaast kost innovatie geld en de vraag is wie die kosten moeten dragen.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1: Resultaten van het onderzoek (5)</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37</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37</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1525148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spcAft>
                <a:spcPts val="800"/>
              </a:spcAft>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10.   RGI heeft meer voordelen dan nadelen. </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Het geheel overziend zijn de deelnemers het erover eens dat het werken met resultaten positief is. Het zorgt voor focus en het dwingt mensen om hier concreet mee aan de slag te gaan. Ook zijn de deelnemers het erover eens dat het goed is als één partij hoofdverantwoordelijk is in een traject.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Waar men vooral tegenaan loopt, is de financiering op basis van vooraf af te sluiten arrangementen. Omdat aanbieders van tevoren niet weten waar ze tegenaan gaan lopen, vragen ze zo ruim mogelijk aan. Tussentijds een nieuw arrangement aanvragen past namelijk niet bij RGI. Medewerkers van de Toegang proberen juist zoveel mogelijk lichte hulp in te zetten. Op deze manier gaat het gesprek vooral over de in te zetten uren en minder over de inhoud, wat juist het uitgangspunt is van RGI.</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In de praktijk loopt men daarnaast nog tegen een aantal andere zaken aan. Zo wordt het voorliggend veld vaker overgeslagen om direct bij specialistische hulp terecht te komen. In sommige gevallen zou beter gekeken kunnen worden naar wat in het voorliggende veld mogelijk is.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Daarnaast zijn er gezinnen met complexe hulpvragen die blijvend hulp nodig hebben. Zij moeten iedere keer terug naar de Toegang om hun verhaal te doen. Het zou fijn zijn als hier een oplossing voor zou komen.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Een ander probleem is het </a:t>
            </a:r>
            <a:r>
              <a:rPr lang="nl-NL" sz="13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hoofdaannemerschap</a:t>
            </a: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Hoewel deelnemers laten blijken dat het een goede zaak is als er één verantwoordelijke is, blijkt dit in de praktijk soms complex. Als hoofdaannemer is het moeilijk om verantwoordelijk te zijn voor een onderaannemer die op een heel ander terrein werkzaam is. Daarnaast is het ook mogelijk dat een hoofdaannemer de hulp heeft afgerond, terwijl een onderaannemer(s) nog bezig is. In deze gevallen blijft de hoofdaannemer wel verantwoordelijk voor de hulp die de onderaannemer levert. Andersom kan het zo zijn dat iemand die later instapt, of maar voor een klein deel in de zorg bijdraagt, toch hoofdaannemer wordt en verantwoordelijk is voor een onderaannemer waar de hulp al loopt. Het is dan moeilijk om hiervoor verantwoordelijkheid te dragen en elkaar op het proces en resultaten aan te spreken. Om onder andere deze reden is flexibiliteit in hoofd- en </a:t>
            </a:r>
            <a:r>
              <a:rPr lang="nl-NL" sz="13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onderaannemerschap</a:t>
            </a: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wenselijk.</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1: Resultaten van het onderzoek (6)</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38</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38</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3923712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1.   RGI biedt voldoende mogelijkheden om de kosten te beheersen.</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5 deelnemers geven aan het deels eens te zijn met de stelling, twee deelnemers zijn het ermee eens en één deelnemer juist niet. </a:t>
            </a:r>
            <a:endParaRPr lang="nl-NL"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a:ea typeface="Calibri" panose="020F0502020204030204" pitchFamily="34" charset="0"/>
                <a:cs typeface="Times New Roman"/>
              </a:rPr>
              <a:t>In theorie zou </a:t>
            </a:r>
            <a:r>
              <a:rPr lang="nl-NL" sz="1300" dirty="0">
                <a:solidFill>
                  <a:schemeClr val="tx1">
                    <a:lumMod val="75000"/>
                    <a:lumOff val="25000"/>
                  </a:schemeClr>
                </a:solidFill>
                <a:latin typeface="Calibri"/>
                <a:ea typeface="Calibri" panose="020F0502020204030204" pitchFamily="34" charset="0"/>
                <a:cs typeface="Times New Roman"/>
              </a:rPr>
              <a:t>RGI</a:t>
            </a:r>
            <a:r>
              <a:rPr lang="nl-NL" sz="1300" dirty="0">
                <a:solidFill>
                  <a:schemeClr val="tx1">
                    <a:lumMod val="75000"/>
                    <a:lumOff val="25000"/>
                  </a:schemeClr>
                </a:solidFill>
                <a:effectLst/>
                <a:latin typeface="Calibri"/>
                <a:ea typeface="Calibri" panose="020F0502020204030204" pitchFamily="34" charset="0"/>
                <a:cs typeface="Times New Roman"/>
              </a:rPr>
              <a:t> voldoende mogelijkheden moeten bieden om de kosten te beperken/beheersen, maar zoals het nu is geregeld werkt dat niet zo. Er gaat vooral veel tijd en daarmee ook geld zitten in de administratie en in de regie van de hulp vanwege onderaannemers. Daarnaast vraagt de jeugdhulp steeds meer om intensievere en/of ingewikkeldere hulp. Omdat er vaak meerdere zorgaanbieders nodig zijn om complexe casussen op te pakken, is het </a:t>
            </a:r>
            <a:r>
              <a:rPr lang="nl-NL" sz="1300" dirty="0" err="1">
                <a:solidFill>
                  <a:schemeClr val="tx1">
                    <a:lumMod val="75000"/>
                    <a:lumOff val="25000"/>
                  </a:schemeClr>
                </a:solidFill>
                <a:effectLst/>
                <a:latin typeface="Calibri"/>
                <a:ea typeface="Calibri" panose="020F0502020204030204" pitchFamily="34" charset="0"/>
                <a:cs typeface="Times New Roman"/>
              </a:rPr>
              <a:t>hoofdaannemerschap</a:t>
            </a:r>
            <a:r>
              <a:rPr lang="nl-NL" sz="1300" dirty="0">
                <a:solidFill>
                  <a:schemeClr val="tx1">
                    <a:lumMod val="75000"/>
                    <a:lumOff val="25000"/>
                  </a:schemeClr>
                </a:solidFill>
                <a:effectLst/>
                <a:latin typeface="Calibri"/>
                <a:ea typeface="Calibri" panose="020F0502020204030204" pitchFamily="34" charset="0"/>
                <a:cs typeface="Times New Roman"/>
              </a:rPr>
              <a:t> ingewikkeld. Bij complexe casussen kunnen de tarieven daarom vaak hoog liggen.</a:t>
            </a:r>
            <a:r>
              <a:rPr lang="nl-NL" sz="1300" dirty="0">
                <a:solidFill>
                  <a:schemeClr val="tx1">
                    <a:lumMod val="75000"/>
                    <a:lumOff val="25000"/>
                  </a:schemeClr>
                </a:solidFill>
                <a:latin typeface="Calibri"/>
                <a:ea typeface="Calibri" panose="020F0502020204030204" pitchFamily="34" charset="0"/>
                <a:cs typeface="Times New Roman"/>
              </a:rPr>
              <a:t> </a:t>
            </a:r>
            <a:endParaRPr lang="nl-NL" sz="1300" dirty="0">
              <a:solidFill>
                <a:schemeClr val="tx1">
                  <a:lumMod val="75000"/>
                  <a:lumOff val="25000"/>
                </a:schemeClr>
              </a:solidFill>
              <a:effectLst/>
              <a:latin typeface="Calibri"/>
              <a:ea typeface="Calibri" panose="020F0502020204030204" pitchFamily="34" charset="0"/>
              <a:cs typeface="Times New Roman" panose="02020603050405020304" pitchFamily="18" charset="0"/>
            </a:endParaRPr>
          </a:p>
          <a:p>
            <a:pPr>
              <a:lnSpc>
                <a:spcPct val="107000"/>
              </a:lnSpc>
              <a:spcAft>
                <a:spcPts val="800"/>
              </a:spcAft>
            </a:pPr>
            <a:endParaRPr lang="nl-NL" sz="1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2.   Door RGI zijn de gemiddelde kosten per jeugdige voor de specialistische jeugdhulp gedaald. M.a.w.: zonder RGI zouden de kosten nog hoger zijn.</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Kosten zijn misschien niet toegenomen, maar de instroom wel. Vooral het aantal enkelvoudige ambulante trajecten is toegenomen volgens deelnemers. Aan de andere kant neemt de zwaarte van de problematiek bij jongeren ook toe.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 systematiek van RGI zorgt ervoor dat aanbieders bij voorbaat de benodigde hulp zo hoog mogelijk inschatten en bij de uitvoering juist zo laag mogelijk. Zolang een lagere inzet van uren binnen de bandbreedte valt, wordt niet afgeschaald naar een lager arrangement, waardoor voor hetzelfde bedrag minder uren worden ingezet (dus per saldo een hoger uurtarief). Voor begeleiding geldt een andere bandbreedte dan voor behandeling. Deelnemers zien dat het arrangement soms onterecht wordt bepaald op basis van de bandbreedte-behandeling, terwijl het eigenlijk begeleiding betreft. Dit leidt tot een hoog (niet passend) uurtarief voor in verhouding lichte(re) hulpverlening. Daarnaast bestaat het vermoeden dat gebrek aan controle leidt tot hogere kosten. Aan de andere kant namen de kosten bij het </a:t>
            </a:r>
            <a:r>
              <a:rPr lang="nl-NL" sz="13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PxQ</a:t>
            </a: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systeem ook toe.</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 beschikbare data zouden echter op deze vraag een gedegen antwoord moeten kunnen geven.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2: Sturing en beheersing (1)</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39</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39</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556886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02960" y="1031169"/>
            <a:ext cx="11586080" cy="5396942"/>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lnSpc>
                <a:spcPct val="105000"/>
              </a:lnSpc>
            </a:pPr>
            <a:r>
              <a:rPr lang="nl-NL" sz="1300" b="1" dirty="0">
                <a:solidFill>
                  <a:schemeClr val="tx1">
                    <a:lumMod val="75000"/>
                    <a:lumOff val="25000"/>
                  </a:schemeClr>
                </a:solidFill>
                <a:ea typeface="Calibri" panose="020F0502020204030204" pitchFamily="34" charset="0"/>
                <a:cs typeface="Times New Roman" panose="02020603050405020304" pitchFamily="18" charset="0"/>
              </a:rPr>
              <a:t>Aanleiding</a:t>
            </a:r>
            <a:endParaRPr lang="nl-NL" sz="1300" b="1" dirty="0">
              <a:solidFill>
                <a:schemeClr val="tx1">
                  <a:lumMod val="75000"/>
                  <a:lumOff val="25000"/>
                </a:schemeClr>
              </a:solidFill>
              <a:effectLst/>
              <a:ea typeface="Calibri" panose="020F0502020204030204" pitchFamily="34" charset="0"/>
              <a:cs typeface="Times New Roman" panose="02020603050405020304" pitchFamily="18" charset="0"/>
            </a:endParaRPr>
          </a:p>
          <a:p>
            <a:pPr algn="just">
              <a:lnSpc>
                <a:spcPct val="105000"/>
              </a:lnSpc>
            </a:pPr>
            <a:r>
              <a:rPr lang="nl-NL" sz="1300" dirty="0">
                <a:solidFill>
                  <a:schemeClr val="tx1">
                    <a:lumMod val="75000"/>
                    <a:lumOff val="25000"/>
                  </a:schemeClr>
                </a:solidFill>
                <a:ea typeface="+mn-lt"/>
                <a:cs typeface="+mn-lt"/>
              </a:rPr>
              <a:t>De jeugdhulpregio Hart van Brabant werkt sinds 2017 met Resultaat Gericht Inkopen (RGI). Sinds 1 januari 2019 is deze manier van werken volledig ingevoerd. Bij aanvang van het RGI heeft de jeugdhulpregio transformatiedoelen geformuleerd met de daarbij behorende uitgangspunten. </a:t>
            </a:r>
            <a:endParaRPr lang="nl-NL" sz="1300" dirty="0">
              <a:solidFill>
                <a:schemeClr val="tx1">
                  <a:lumMod val="75000"/>
                  <a:lumOff val="25000"/>
                </a:schemeClr>
              </a:solidFill>
              <a:effectLst/>
              <a:ea typeface="Calibri" panose="020F0502020204030204" pitchFamily="34" charset="0"/>
              <a:cs typeface="Calibri"/>
            </a:endParaRPr>
          </a:p>
          <a:p>
            <a:pPr algn="just">
              <a:lnSpc>
                <a:spcPct val="105000"/>
              </a:lnSpc>
            </a:pPr>
            <a:endParaRPr lang="nl-NL" sz="600"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05000"/>
              </a:lnSpc>
            </a:pPr>
            <a:r>
              <a:rPr lang="nl-NL" sz="1300" b="1" dirty="0">
                <a:solidFill>
                  <a:schemeClr val="tx1">
                    <a:lumMod val="75000"/>
                    <a:lumOff val="25000"/>
                  </a:schemeClr>
                </a:solidFill>
                <a:ea typeface="Calibri" panose="020F0502020204030204" pitchFamily="34" charset="0"/>
                <a:cs typeface="Times New Roman" panose="02020603050405020304" pitchFamily="18" charset="0"/>
              </a:rPr>
              <a:t>Doel van het onderzoek</a:t>
            </a:r>
            <a:endParaRPr lang="nl-NL" sz="1300" b="1" dirty="0">
              <a:solidFill>
                <a:schemeClr val="tx1">
                  <a:lumMod val="75000"/>
                  <a:lumOff val="25000"/>
                </a:schemeClr>
              </a:solidFill>
              <a:effectLst/>
              <a:ea typeface="Calibri" panose="020F0502020204030204" pitchFamily="34" charset="0"/>
              <a:cs typeface="Times New Roman" panose="02020603050405020304" pitchFamily="18" charset="0"/>
            </a:endParaRPr>
          </a:p>
          <a:p>
            <a:pPr algn="just"/>
            <a:r>
              <a:rPr lang="nl-NL" sz="1300" dirty="0">
                <a:solidFill>
                  <a:schemeClr val="tx1">
                    <a:lumMod val="75000"/>
                    <a:lumOff val="25000"/>
                  </a:schemeClr>
                </a:solidFill>
                <a:ea typeface="+mn-lt"/>
                <a:cs typeface="+mn-lt"/>
              </a:rPr>
              <a:t>Om een oordeel te kunnen geven over de werkbaarheid van het RGI van de Jeugdhulp is een vragenlijst uitgezet bij medewerkers van de Toegang, Gecertificeerde Instellingen en Zorgaanbieders. </a:t>
            </a:r>
          </a:p>
          <a:p>
            <a:pPr algn="just">
              <a:lnSpc>
                <a:spcPct val="105000"/>
              </a:lnSpc>
            </a:pPr>
            <a:endParaRPr lang="nl-NL" sz="600"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05000"/>
              </a:lnSpc>
            </a:pPr>
            <a:endParaRPr lang="nl-NL" sz="600"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05000"/>
              </a:lnSpc>
            </a:pPr>
            <a:r>
              <a:rPr lang="nl-NL" sz="1300" b="1" dirty="0">
                <a:solidFill>
                  <a:schemeClr val="tx1">
                    <a:lumMod val="75000"/>
                    <a:lumOff val="25000"/>
                  </a:schemeClr>
                </a:solidFill>
                <a:ea typeface="Calibri" panose="020F0502020204030204" pitchFamily="34" charset="0"/>
                <a:cs typeface="Times New Roman" panose="02020603050405020304" pitchFamily="18" charset="0"/>
              </a:rPr>
              <a:t>Opzet</a:t>
            </a:r>
          </a:p>
          <a:p>
            <a:pPr algn="just">
              <a:lnSpc>
                <a:spcPct val="105000"/>
              </a:lnSpc>
            </a:pPr>
            <a:r>
              <a:rPr lang="nl-NL" sz="1300" dirty="0">
                <a:solidFill>
                  <a:schemeClr val="tx1">
                    <a:lumMod val="75000"/>
                    <a:lumOff val="25000"/>
                  </a:schemeClr>
                </a:solidFill>
                <a:ea typeface="+mn-lt"/>
                <a:cs typeface="+mn-lt"/>
              </a:rPr>
              <a:t>Een deel van de respondenten is rechtstreeks via de mail benaderd. Zij kregen via een persoonlijke toegangscode toegang tot de vragenlijst. Om een zo hoog mogelijke respons te behalen zijn tot drie keer toe herinneringsmails verstuurd. Om het onderzoek breder uit te zetten is naar specifieke contactpersonen een mail gestuurd met daarin een algemene link naar de vragenlijst. Deze konden zij in hun eigen organisatie uitzetten met de vraag medewerking te verlenen aan het onderzoek. </a:t>
            </a:r>
            <a:endParaRPr lang="nl-NL" dirty="0">
              <a:solidFill>
                <a:schemeClr val="tx1">
                  <a:lumMod val="75000"/>
                  <a:lumOff val="25000"/>
                </a:schemeClr>
              </a:solidFill>
            </a:endParaRPr>
          </a:p>
          <a:p>
            <a:pPr algn="just">
              <a:lnSpc>
                <a:spcPct val="105000"/>
              </a:lnSpc>
            </a:pPr>
            <a:endParaRPr lang="nl-NL" sz="600"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05000"/>
              </a:lnSpc>
            </a:pPr>
            <a:endParaRPr lang="nl-NL" sz="600" dirty="0">
              <a:solidFill>
                <a:schemeClr val="tx1">
                  <a:lumMod val="75000"/>
                  <a:lumOff val="25000"/>
                </a:schemeClr>
              </a:solidFill>
              <a:ea typeface="Calibri" panose="020F0502020204030204" pitchFamily="34" charset="0"/>
              <a:cs typeface="Times New Roman" panose="02020603050405020304" pitchFamily="18" charset="0"/>
            </a:endParaRPr>
          </a:p>
          <a:p>
            <a:pPr algn="just">
              <a:lnSpc>
                <a:spcPct val="105000"/>
              </a:lnSpc>
            </a:pPr>
            <a:r>
              <a:rPr lang="nl-NL" sz="1300" b="1" dirty="0">
                <a:solidFill>
                  <a:schemeClr val="tx1">
                    <a:lumMod val="75000"/>
                    <a:lumOff val="25000"/>
                  </a:schemeClr>
                </a:solidFill>
                <a:ea typeface="Calibri" panose="020F0502020204030204" pitchFamily="34" charset="0"/>
                <a:cs typeface="Times New Roman" panose="02020603050405020304" pitchFamily="18" charset="0"/>
              </a:rPr>
              <a:t>Respons</a:t>
            </a:r>
          </a:p>
          <a:p>
            <a:pPr algn="just">
              <a:lnSpc>
                <a:spcPct val="105000"/>
              </a:lnSpc>
            </a:pPr>
            <a:r>
              <a:rPr lang="nl-NL" sz="1300" dirty="0">
                <a:solidFill>
                  <a:schemeClr val="tx1">
                    <a:lumMod val="75000"/>
                    <a:lumOff val="25000"/>
                  </a:schemeClr>
                </a:solidFill>
                <a:ea typeface="+mn-lt"/>
                <a:cs typeface="+mn-lt"/>
              </a:rPr>
              <a:t>Uiteindelijk hebben 278 medewerkers aan het onderzoek meegewerkt, 204 via de persoonlijke uitnodiging en 74 via de open link. Van de 278 respondenten zijn circa zes op de tien werkzaam als zorgaanbieder (165, 59%) en iets meer dan een derde bij de Toegang (99 respondenten, 36%). De overige medewerkers zijn werkzaam bij een Gecertificeerde Instelling (GI, 12, 4%). Bij de interpretatie van de resultaten voor de Gecertificeerde Instellingen moet rekening worden gehouden met dit kleine absolute aantal respondenten. </a:t>
            </a:r>
            <a:endParaRPr lang="nl-NL" dirty="0">
              <a:solidFill>
                <a:schemeClr val="tx1">
                  <a:lumMod val="75000"/>
                  <a:lumOff val="25000"/>
                </a:schemeClr>
              </a:solidFill>
              <a:ea typeface="+mn-lt"/>
              <a:cs typeface="+mn-lt"/>
            </a:endParaRPr>
          </a:p>
          <a:p>
            <a:pPr algn="just">
              <a:lnSpc>
                <a:spcPct val="105000"/>
              </a:lnSpc>
            </a:pPr>
            <a:endParaRPr lang="nl-NL" sz="1300" dirty="0">
              <a:solidFill>
                <a:schemeClr val="tx1">
                  <a:lumMod val="75000"/>
                  <a:lumOff val="25000"/>
                </a:schemeClr>
              </a:solidFill>
              <a:ea typeface="+mn-lt"/>
              <a:cs typeface="+mn-lt"/>
            </a:endParaRPr>
          </a:p>
          <a:p>
            <a:pPr algn="just">
              <a:lnSpc>
                <a:spcPct val="105000"/>
              </a:lnSpc>
            </a:pPr>
            <a:r>
              <a:rPr lang="nl-NL" sz="1300" b="1" dirty="0">
                <a:solidFill>
                  <a:schemeClr val="tx1">
                    <a:lumMod val="75000"/>
                    <a:lumOff val="25000"/>
                  </a:schemeClr>
                </a:solidFill>
                <a:cs typeface="Calibri"/>
              </a:rPr>
              <a:t>Leeswijzer</a:t>
            </a:r>
            <a:endParaRPr lang="nl-NL" sz="1300" dirty="0">
              <a:solidFill>
                <a:schemeClr val="tx1">
                  <a:lumMod val="75000"/>
                  <a:lumOff val="25000"/>
                </a:schemeClr>
              </a:solidFill>
              <a:cs typeface="Calibri"/>
            </a:endParaRPr>
          </a:p>
          <a:p>
            <a:pPr algn="just"/>
            <a:r>
              <a:rPr lang="nl-NL" sz="1300" dirty="0">
                <a:solidFill>
                  <a:schemeClr val="tx1">
                    <a:lumMod val="75000"/>
                    <a:lumOff val="25000"/>
                  </a:schemeClr>
                </a:solidFill>
                <a:ea typeface="+mn-lt"/>
                <a:cs typeface="+mn-lt"/>
              </a:rPr>
              <a:t>In totaal is zijn de zeven doelstellingen geformuleerd voor het RGI. Per doelstelling zijn vragen opgenomen om te bekijken hoever men hiermee is. In deze rapportage zijn de resultaten beeldend weergegeven voorzien van de belangrijkste conclusies. Daarbij is gekeken of er verschillen zijn tussen de organisatie waar men werkzaam is. Daarnaast wordt bekeken of men voor een of voor meer regio’s werkt en bij welke gemeente men werkzaam is. </a:t>
            </a:r>
            <a:endParaRPr lang="nl-NL" dirty="0">
              <a:solidFill>
                <a:schemeClr val="tx1">
                  <a:lumMod val="75000"/>
                  <a:lumOff val="25000"/>
                </a:schemeClr>
              </a:solidFill>
              <a:cs typeface="Calibri"/>
            </a:endParaRP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a:solidFill>
                  <a:srgbClr val="00225C"/>
                </a:solidFill>
              </a:rPr>
              <a:t>Het onderzoek</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796599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3.   Door RGI heeft de jeugdhulpregio meer beheersmaatregelen ingezet (denk bv. aan de arbiter en het Schakelteam).</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3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Sommige deelnemers geven aan dat het systeem aan de ene kant is gebaseerd op vertrouwen tussen de Toegang en de aanbieders - dat zij samen tot een goed besluit komen wat hulp betreft – maar dat aan de andere kant toch beheersmaatregelen nodig blijken te zijn (wellicht vanuit wantrouwen/controle).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Het Schakelteam, een van de beheersmaatregelen, wordt echter wel als positief ervaren. Hierdoor is de intensiteit van de in te zetten hulp wel vaker naar beneden bijgesteld.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Opgemerkt wordt dat deze toets kan worden ingezet bij de gemeentelijke toegang, maar niet bij verwijzingen die komen via het medische domein, waar een groot deel van de verwijzingen vandaan komen.</a:t>
            </a:r>
          </a:p>
          <a:p>
            <a:pPr>
              <a:lnSpc>
                <a:spcPct val="107000"/>
              </a:lnSpc>
              <a:spcAft>
                <a:spcPts val="800"/>
              </a:spcAft>
            </a:pPr>
            <a:endParaRPr lang="nl-NL" sz="1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4.   RGI heeft eraan bijgedragen dat hulpvraag zorgvuldiger en concreter wordt geanalyseerd</a:t>
            </a:r>
            <a:r>
              <a:rPr lang="nl-NL" sz="1300"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1000" i="1" dirty="0">
                <a:effectLst/>
                <a:latin typeface="Calibri" panose="020F0502020204030204" pitchFamily="34" charset="0"/>
                <a:ea typeface="Calibri" panose="020F0502020204030204" pitchFamily="34" charset="0"/>
                <a:cs typeface="Times New Roman" panose="02020603050405020304" pitchFamily="18" charset="0"/>
              </a:rPr>
              <a:t> 7 deelnemers zijn het hiermee eens en één deelnemer weet het niet</a:t>
            </a:r>
            <a:r>
              <a:rPr lang="nl-NL" sz="1000" b="1" i="1" dirty="0">
                <a:effectLst/>
                <a:latin typeface="Calibri" panose="020F0502020204030204" pitchFamily="34" charset="0"/>
                <a:ea typeface="Calibri" panose="020F0502020204030204" pitchFamily="34" charset="0"/>
                <a:cs typeface="Times New Roman" panose="02020603050405020304" pitchFamily="18" charset="0"/>
              </a:rPr>
              <a:t>.</a:t>
            </a:r>
            <a:endParaRPr lang="nl-NL"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Als er gewerkt wordt vanuit resultaten, dan wordt er stilgestaan bij wat haalbaar en realistisch is. Dan is het ook nodig om de hulpvraag zorgvuldig en concreet te analyseren. Wel wordt gewezen op het tegengesteld belang van de gemeente en de jeugdhulpaanbieder, waardoor de afstemming van te behalen doelen niet altijd eenvoudig is. </a:t>
            </a:r>
          </a:p>
          <a:p>
            <a:pPr>
              <a:lnSpc>
                <a:spcPct val="107000"/>
              </a:lnSpc>
              <a:spcAft>
                <a:spcPts val="800"/>
              </a:spcAft>
            </a:pPr>
            <a:r>
              <a:rPr lang="nl-NL" sz="13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2: Sturing en beheersing (2)</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40</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40</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1833174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5.   Door RGI worden jeugdigen alleen voor specialistische jeugdhulpvragen doorverwezen naar een gecontracteerde aanbieder.</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Het voorliggend veld heeft volgens deelnemers vaak geen aanbod op de gevraagde terreinen terwijl dat eigenlijk wel zo zou moeten zijn, of de wachtlijsten zijn heel lang. Hierdoor komt het voor dat er onnodig wordt doorverwezen naar specialistische jeugdhulp. RGI maakt dat de drempel lager is om specialistische hulp aan te vragen omdat er geredeneerd wordt vanuit resultaten die moeten worden bereikt. De weg hiernaartoe is dan ondergeschikt. Er is meer vrijheid zodat het ook gemakkelijker is om specialistische hulp in te schakelen. Er wordt echter ook gezegd dat de aanbieders ook een verantwoordelijkheid hebben om zaken die in het voorliggend veld kunnen worden opgelost, niet te pakken.</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Aan de andere kant blijkt juist dat bij heel complexe zaken aanbieders een cliënt niet willen aannemen, waardoor een oplossing wordt gezocht in het voorliggend veld om toch maar iets te kunnen doen.</a:t>
            </a:r>
          </a:p>
          <a:p>
            <a:pPr>
              <a:lnSpc>
                <a:spcPct val="107000"/>
              </a:lnSpc>
              <a:spcAft>
                <a:spcPts val="800"/>
              </a:spcAft>
            </a:pPr>
            <a:endParaRPr lang="nl-NL" sz="1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6.   RGI biedt meer mogelijkheden om te sturen op het behalen van resultaten.</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10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Alle deelnemers zijn het hiermee eens.</a:t>
            </a:r>
            <a:endParaRPr lang="nl-NL" sz="10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3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RGI biedt zeker meer mogelijkheden om te sturen op resultaten. De resultaten worden in overleg met de jeugdhulpaanbieder bepaald. De manier waarop de resultaten worden bereikt is aan de aanbieder, niet aan de gemeente. Het werken op basis van resultaten wordt zeer positief ontvangen door de deelnemers, de bekostiging via arrangementen echter niet.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Volgens sommige deelnemers zou het in theorie wel zo moeten zijn, maar in de praktijk worden resultaten niet echt gemeten.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2: Sturing en beheersing (3)</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41</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41</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464245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7.   RGI biedt meer mogelijkheden om te sturen op het tijdig behalen van de resultaten.</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Deelnemers geven aan dat op dit moment wordt gekeken naar wat een aanbieder een jeugdige te bieden heeft, terwijl er eigenlijk andersom geredeneerd zou moeten worden: wat heeft een jeugdige nodig en wat kunnen aanbieders voor zo’n jeugdige betekenen? RGI alleen zorgt niet voor het sneller behalen van resultaten, wel dat resultaten concreet worden beschreven en dat het doel is om die te bereiken. Wanneer het gaat om langere of complexere zaken maakt RGI dat doelen in behapbaardere stappen worden geformuleerd. </a:t>
            </a:r>
          </a:p>
          <a:p>
            <a:pPr>
              <a:lnSpc>
                <a:spcPct val="107000"/>
              </a:lnSpc>
              <a:spcAft>
                <a:spcPts val="800"/>
              </a:spcAft>
            </a:pPr>
            <a:endParaRPr lang="nl-NL" sz="13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8.   RGI heeft bijgedragen aan het beheersen van de werkzaamheden van de toegangsmedewerkers/de aanbieders.</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RGI heeft op veel vlakken geleid tot extra werk, waarbij vooral complexe gevallen meer tijd kosten. Men is vooral meer tijd kwijt aan het onderhandelen om te komen tot het juiste aanbod. Ze willen eigenlijk alleen bezig zijn met de inhoud en niet met onderhandelen. Daar zijn ze niet voor opgeleid. Naast onderhandelen kost ook de administratie veel tijd. Bij een gecertificeerde instelling is voor dit onderdeel een extra medewerkers aangesteld.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2: Sturing en beheersing (4)</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42</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42</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3331249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31651"/>
            <a:ext cx="11375943" cy="5078027"/>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lvl="0">
              <a:lnSpc>
                <a:spcPct val="107000"/>
              </a:lnSpc>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9.   In de nieuwe inkoopstrategie moet RGI behouden blijven.</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18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In principe zijn deelnemers het erover eens dat RGI moet worden behouden. Het werken met resultaten is volgens hen goed. Het zorgt voor creativiteit in het zoeken naar oplossingen. De vraag is echter: waar leg je de regie en de doorzettingsmacht? Bij eenvoudigere vraagstukken kan dit bij de verwijzer liggen, bij meer specialistische hulp moet dit bij de aanbieder liggen. De vraag is ook of alles gecombineerd moet worden in één arrangement. Het zou volgens deelnemers goed zijn als aanbieders beter weten wat alle aanbieders te bieden hebben waardoor ze ook beter zouden kunnen samenwerken. Dit zou het werken met hoofd- en onderaannemers ook kunnen vergemakkelijken.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Om inzicht te krijgen in de kosten zijn controles nodig. Maar dit kost tijd en daarmee ook geld. Het gevoel dat er weinig vertrouwen is, leidt soms tot discussie met de aanbieders. </a:t>
            </a:r>
          </a:p>
          <a:p>
            <a:pPr>
              <a:lnSpc>
                <a:spcPct val="107000"/>
              </a:lnSpc>
              <a:spcAft>
                <a:spcPts val="800"/>
              </a:spcAft>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Wil RGI goed werken, dan zijn aanpassingen nodig. Vooral op het gebied van de bekostiging en het werken met hoofd- en onderaannemers.  Vooral bij meer complexe casussen is een meer flexibele insteek nodig. </a:t>
            </a:r>
          </a:p>
          <a:p>
            <a:pPr>
              <a:lnSpc>
                <a:spcPct val="107000"/>
              </a:lnSpc>
              <a:spcAft>
                <a:spcPts val="800"/>
              </a:spcAft>
            </a:pPr>
            <a:endParaRPr lang="nl-NL"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300" b="1" i="1"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rPr>
              <a:t>Overige zaken die tijdens de brainstorm aan bod zijn gekomen (al dan niet gerelateerd aan RGI):</a:t>
            </a:r>
            <a:endParaRPr lang="nl-NL" sz="1300" dirty="0">
              <a:solidFill>
                <a:srgbClr val="00225C"/>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Voorkom dat jongeren tussen de wal en het schip belanden: zorg voor een warme overdracht en dat er toch een vorm van hulpverlening is wanneer sprake is van lange wachtlijsten al is het in het voorliggend veld. Zorg voor een plan B!</a:t>
            </a:r>
          </a:p>
          <a:p>
            <a:pPr marL="342900" lvl="0" indent="-342900">
              <a:lnSpc>
                <a:spcPct val="107000"/>
              </a:lnSpc>
              <a:buFont typeface="Symbol" panose="05050102010706020507" pitchFamily="18" charset="2"/>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Het aantal aanbieders is sterk toegenomen waardoor het voor medewerkers van de Toegang minder inzichtelijk is welk aanbod mogelijk is. Toch heeft dit gezorgd voor meer creativiteit in het aanbod en in de manieren om resultaten te bereiken. Het uitgangspunt moet zijn: wat vraagt het jeugdhulplandschap?</a:t>
            </a:r>
          </a:p>
          <a:p>
            <a:pPr marL="342900" lvl="0" indent="-342900">
              <a:lnSpc>
                <a:spcPct val="107000"/>
              </a:lnSpc>
              <a:spcAft>
                <a:spcPts val="800"/>
              </a:spcAft>
              <a:buFont typeface="Symbol" panose="05050102010706020507" pitchFamily="18" charset="2"/>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Creëer een platform waarbij de rollen worden omgedraaid: aanbieders die inspelen op een hulpvraag die er ligt.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Brainstormsessie 2: Sturing en beheersing (5)</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43</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43</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2006352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393794"/>
            <a:ext cx="11375943" cy="5015884"/>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latin typeface="Calibri"/>
                <a:ea typeface="Calibri" panose="020F0502020204030204" pitchFamily="34" charset="0"/>
                <a:cs typeface="Times New Roman"/>
              </a:rPr>
              <a:t>RGI </a:t>
            </a:r>
            <a:r>
              <a:rPr lang="nl-NL" sz="1300" dirty="0">
                <a:solidFill>
                  <a:schemeClr val="tx1">
                    <a:lumMod val="75000"/>
                    <a:lumOff val="25000"/>
                  </a:schemeClr>
                </a:solidFill>
                <a:effectLst/>
                <a:latin typeface="Calibri"/>
                <a:ea typeface="Calibri" panose="020F0502020204030204" pitchFamily="34" charset="0"/>
                <a:cs typeface="Times New Roman"/>
              </a:rPr>
              <a:t>moet behouden blijven, zo vinden de deelnemers aan de brainstormsessies. Tevens vinden zij dat het nog niet lang genoeg is ingevoerd om optimaal te kunnen functioneren.</a:t>
            </a:r>
            <a:r>
              <a:rPr lang="nl-NL" sz="1300" dirty="0">
                <a:solidFill>
                  <a:schemeClr val="tx1">
                    <a:lumMod val="75000"/>
                    <a:lumOff val="25000"/>
                  </a:schemeClr>
                </a:solidFill>
                <a:latin typeface="Calibri"/>
                <a:ea typeface="Calibri" panose="020F0502020204030204" pitchFamily="34" charset="0"/>
                <a:cs typeface="Times New Roman"/>
              </a:rPr>
              <a:t> </a:t>
            </a:r>
            <a:endParaRPr lang="nl-NL" sz="1300" dirty="0">
              <a:solidFill>
                <a:schemeClr val="tx1">
                  <a:lumMod val="75000"/>
                  <a:lumOff val="25000"/>
                </a:schemeClr>
              </a:solidFill>
              <a:effectLst/>
              <a:latin typeface="Calibri"/>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Het werken met resultaten wordt heel positief ontvangen. Hierdoor wordt focus gecreëerd, ook bij trajecten die heel lang duren omdat hier ook tussendoelen worden geformuleerd.</a:t>
            </a:r>
          </a:p>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Echter, de bekostiging via arrangementen zoals ze nu zijn opgesteld, werkt niet volgens de gespreksdeelnemers.</a:t>
            </a:r>
          </a:p>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Daar waar men als Toegang/GI samen met de jeugdhulpaanbieder door het gesprek te voeren over de inhoud tot een arrangement zou moeten komen, staan zij in de praktijk vaak tegenover elkaar. De jeugdhulpaanbieder probeert zo hoog mogelijk uit te komen en de medewerker van de Toegang/GI zo laag mogelijk. Het komt dan neer op wie het sterkste is bij de onderhandelingen. Voor beide partijen is het in beginsel moeilijk een juiste inschatting te maken. De medewerker van de Toegang/GI heeft veelal maximaal twee gesprekken om een goede indruk te krijgen van wat nodig is. De aanbieder merkt vaak gaande het proces dat doordat er meer vertrouwen ontstaat vanuit de cliënt er meer problemen boven tafel komen. Hierdoor is er meestal meer of andere hulp nodig. Het afsluiten van een nieuw arrangement is binnen RGI niet de bedoeling en het kost ook veel tijd en administratief werk. Om deze reden is het goed als er in het begin een zekere buffer in wordt gebouwd, vinden aanbieders. Wanneer echter blijkt dat dit achteraf niet nodig is, wordt er meestal niet afgeschaald.</a:t>
            </a:r>
          </a:p>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Bij de hulpverlening wordt het voorliggend veld vaak overgeslagen. Door RGI lijkt die drempel lager om dit te doen en om eerder op te schalen naar specialistische hulp. Het voorliggend veld kan volgens de gespreksdeelnemers niet altijd de hulp bieden die nodig is door o.a. lange wachtlijsten. </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Conclusies (1)</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44</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44</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706857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408028" y="1455938"/>
            <a:ext cx="11375943" cy="4953740"/>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Binnen de hulpverlening wordt gesproken over begeleiding of behandeling. Beide kennen andere tarieven en andere bandbreedtes. In de praktijk blijkt begeleiding vaker onterecht weggeschreven te worden als behandeling, waardoor de kosten onnodig hoger worden. In dit kader wordt ook gewezen op de verantwoordelijkheid die de aanbieders op zich moeten nemen. Dit geldt ook voor het te snel pakken van lichte hulp en het vermijden van complexe casussen.</a:t>
            </a:r>
          </a:p>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Deelnemers vinden het goed dat er één partij verantwoordelijk wordt voor de inzet van de hulp voor een cliënt: de hoofdaannemer/aanbieder. In de praktijk stuit dit echter op een aantal nadelen. Een hoofdaannemer kan verantwoordelijk zijn voor hulpverlening waar men niet bekend mee is. Daarnaast kan het zo zijn dat de hoofdaannemer pas later invliegt in het proces of juist eerder uitstapt. Dan is het nemen van verantwoordelijkheid niet eenvoudig. Wellicht is het beter om flexibeler om te gaan met hoofd- en </a:t>
            </a:r>
            <a:r>
              <a:rPr lang="nl-NL" sz="1300" dirty="0" err="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onderaannemerschap</a:t>
            </a: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Werken met hoofdaannemers en onderaannemers brengt tevens de nodige administratie met zich mee: tijd die niet kan worden ingezet voor hulpverlening.</a:t>
            </a:r>
          </a:p>
          <a:p>
            <a:pPr marL="285750" indent="-285750">
              <a:lnSpc>
                <a:spcPct val="107000"/>
              </a:lnSpc>
              <a:spcAft>
                <a:spcPts val="800"/>
              </a:spcAft>
              <a:buFont typeface="Arial" panose="020B0604020202020204" pitchFamily="34" charset="0"/>
              <a:buChar char="•"/>
            </a:pPr>
            <a:r>
              <a:rPr lang="nl-NL" sz="1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RGI heeft ervoor gezorgd dat de gaten in het aanbod aan hulpverlening naar boven zijn gekomen, waar nieuwe aanbieders op zijn ingesprongen. Het aantal aanbieders is mede hierdoor sterk gestegen. Voor de Toegang/GI is het veld bijna niet meer te overzien. Als het gaat om grotere aanbieders is het voordeel dat zij veel zelf in huis hebben qua hulpverlening, maar vaak missen ze juist specifieke hulpverlening. Op dit moment wordt redenerend vanuit het aanbod gekeken naar wat past bij een cliënt. Eigenlijk zou volgens de gesprekspartners geredeneerd moeten worden vanuit de cliënt: wat heeft de cliënt nodig? En hierop zouden aanbieders hun hulpverlening volgens hen moeten afstemmen. Opgemerkt wordt dat aanbieders onderling weinig contact hebben en daardoor ook niet altijd weten wat er te vinden is als het gaat om jeugdhulp. Wellicht is het een goed idee als hiervoor een soort van platform zou komen.</a:t>
            </a:r>
          </a:p>
        </p:txBody>
      </p:sp>
      <p:sp>
        <p:nvSpPr>
          <p:cNvPr id="10" name="Rechthoek 9">
            <a:extLst>
              <a:ext uri="{FF2B5EF4-FFF2-40B4-BE49-F238E27FC236}">
                <a16:creationId xmlns:a16="http://schemas.microsoft.com/office/drawing/2014/main" id="{9512E73B-3A92-4F12-9E7D-C7B59DA9E4DE}"/>
              </a:ext>
            </a:extLst>
          </p:cNvPr>
          <p:cNvSpPr/>
          <p:nvPr/>
        </p:nvSpPr>
        <p:spPr>
          <a:xfrm>
            <a:off x="227261" y="194131"/>
            <a:ext cx="10693400" cy="492443"/>
          </a:xfrm>
          <a:prstGeom prst="rect">
            <a:avLst/>
          </a:prstGeom>
        </p:spPr>
        <p:txBody>
          <a:bodyPr wrap="square">
            <a:spAutoFit/>
          </a:bodyPr>
          <a:lstStyle/>
          <a:p>
            <a:r>
              <a:rPr lang="nl-NL" sz="2600" b="1" dirty="0">
                <a:solidFill>
                  <a:srgbClr val="00225C"/>
                </a:solidFill>
              </a:rPr>
              <a:t>Conclusies (2)</a:t>
            </a:r>
          </a:p>
        </p:txBody>
      </p:sp>
      <p:sp>
        <p:nvSpPr>
          <p:cNvPr id="8" name="Tijdelijke aanduiding voor dianummer 2">
            <a:extLst>
              <a:ext uri="{FF2B5EF4-FFF2-40B4-BE49-F238E27FC236}">
                <a16:creationId xmlns:a16="http://schemas.microsoft.com/office/drawing/2014/main" id="{A7BD8C25-7C55-445F-9D87-680366DE86C7}"/>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45</a:t>
            </a:fld>
            <a:endParaRPr lang="nl-NL" b="1">
              <a:solidFill>
                <a:schemeClr val="bg1"/>
              </a:solidFill>
            </a:endParaRPr>
          </a:p>
        </p:txBody>
      </p:sp>
      <p:pic>
        <p:nvPicPr>
          <p:cNvPr id="2" name="Afbeelding 1">
            <a:extLst>
              <a:ext uri="{FF2B5EF4-FFF2-40B4-BE49-F238E27FC236}">
                <a16:creationId xmlns:a16="http://schemas.microsoft.com/office/drawing/2014/main" id="{244031EA-BE61-447F-BEC3-FC4670294FA5}"/>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6" name="Tijdelijke aanduiding voor voettekst 4">
            <a:extLst>
              <a:ext uri="{FF2B5EF4-FFF2-40B4-BE49-F238E27FC236}">
                <a16:creationId xmlns:a16="http://schemas.microsoft.com/office/drawing/2014/main" id="{AD3E9D95-FAB1-4D12-A8C0-2DB4EABF7630}"/>
              </a:ext>
            </a:extLst>
          </p:cNvPr>
          <p:cNvSpPr>
            <a:spLocks noGrp="1"/>
          </p:cNvSpPr>
          <p:nvPr>
            <p:ph type="ftr" sz="quarter" idx="11"/>
          </p:nvPr>
        </p:nvSpPr>
        <p:spPr>
          <a:xfrm>
            <a:off x="0" y="6626725"/>
            <a:ext cx="12192000" cy="2312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71844D4E-DF6A-4612-A424-5CDB0225331B}"/>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45</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400B3454-2B50-4048-A69A-BE186EFB5B5D}"/>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spTree>
    <p:extLst>
      <p:ext uri="{BB962C8B-B14F-4D97-AF65-F5344CB8AC3E}">
        <p14:creationId xmlns:p14="http://schemas.microsoft.com/office/powerpoint/2010/main" val="18174260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jdelijke aanduiding voor voettekst 4"/>
          <p:cNvSpPr>
            <a:spLocks noGrp="1"/>
          </p:cNvSpPr>
          <p:nvPr>
            <p:ph type="ftr" sz="quarter" idx="11"/>
          </p:nvPr>
        </p:nvSpPr>
        <p:spPr>
          <a:xfrm>
            <a:off x="0" y="6626725"/>
            <a:ext cx="12192000" cy="231275"/>
          </a:xfrm>
          <a:solidFill>
            <a:srgbClr val="62769A"/>
          </a:solidFill>
        </p:spPr>
        <p:txBody>
          <a:bodyPr/>
          <a:lstStyle/>
          <a:p>
            <a:pPr algn="l"/>
            <a:r>
              <a:rPr lang="nl-NL" sz="1100" b="1">
                <a:solidFill>
                  <a:schemeClr val="bg1"/>
                </a:solidFill>
                <a:latin typeface="Arial" panose="020B0604020202020204" pitchFamily="34" charset="0"/>
                <a:cs typeface="Arial" panose="020B0604020202020204" pitchFamily="34" charset="0"/>
              </a:rPr>
              <a:t>Uitgevoerd door Dimensus 				</a:t>
            </a:r>
          </a:p>
        </p:txBody>
      </p:sp>
      <p:sp>
        <p:nvSpPr>
          <p:cNvPr id="10" name="Tekstvak 9">
            <a:extLst>
              <a:ext uri="{FF2B5EF4-FFF2-40B4-BE49-F238E27FC236}">
                <a16:creationId xmlns:a16="http://schemas.microsoft.com/office/drawing/2014/main" id="{A4BEFF9A-0EA0-44F1-BDB5-8774527148DF}"/>
              </a:ext>
            </a:extLst>
          </p:cNvPr>
          <p:cNvSpPr txBox="1"/>
          <p:nvPr/>
        </p:nvSpPr>
        <p:spPr>
          <a:xfrm>
            <a:off x="457201" y="1290773"/>
            <a:ext cx="11446932" cy="4412305"/>
          </a:xfrm>
          <a:prstGeom prst="rect">
            <a:avLst/>
          </a:prstGeom>
          <a:solidFill>
            <a:srgbClr val="FAF4F5"/>
          </a:solidFill>
          <a:ln>
            <a:noFill/>
          </a:ln>
          <a:effectLst/>
        </p:spPr>
        <p:style>
          <a:lnRef idx="1">
            <a:schemeClr val="accent2"/>
          </a:lnRef>
          <a:fillRef idx="2">
            <a:schemeClr val="accent2"/>
          </a:fillRef>
          <a:effectRef idx="1">
            <a:schemeClr val="accent2"/>
          </a:effectRef>
          <a:fontRef idx="minor">
            <a:schemeClr val="dk1"/>
          </a:fontRef>
        </p:style>
        <p:txBody>
          <a:bodyPr wrap="square" lIns="252000" rIns="252000" rtlCol="0" anchor="ctr" anchorCtr="0">
            <a:noAutofit/>
          </a:bodyPr>
          <a:lstStyle/>
          <a:p>
            <a:r>
              <a:rPr lang="nl-NL" b="1">
                <a:solidFill>
                  <a:srgbClr val="FF0000"/>
                </a:solidFill>
              </a:rPr>
              <a:t>D</a:t>
            </a:r>
            <a:r>
              <a:rPr lang="nl-NL" b="1"/>
              <a:t>imensus en </a:t>
            </a:r>
            <a:r>
              <a:rPr lang="nl-NL" b="1">
                <a:solidFill>
                  <a:srgbClr val="00B050"/>
                </a:solidFill>
              </a:rPr>
              <a:t>C</a:t>
            </a:r>
            <a:r>
              <a:rPr lang="nl-NL" b="1"/>
              <a:t>ompanen: </a:t>
            </a:r>
            <a:r>
              <a:rPr lang="nl-NL"/>
              <a:t>Bundeling van kennis, kunde en kracht</a:t>
            </a:r>
          </a:p>
          <a:p>
            <a:r>
              <a:rPr lang="nl-NL" sz="1400" i="1"/>
              <a:t> </a:t>
            </a:r>
            <a:endParaRPr lang="nl-NL" sz="1400"/>
          </a:p>
          <a:p>
            <a:r>
              <a:rPr lang="nl-NL" sz="1400" i="1">
                <a:solidFill>
                  <a:srgbClr val="FF0000"/>
                </a:solidFill>
              </a:rPr>
              <a:t>Dimensus </a:t>
            </a:r>
            <a:r>
              <a:rPr lang="nl-NL" sz="1400" i="1"/>
              <a:t>helpt opdrachtgevers bij het vinden van passende antwoorden op hun beleidsvraagstukken op het brede maatschappelijke werkterrein. Dit doen wij vanuit een bevlogenheid en passie voor </a:t>
            </a:r>
            <a:r>
              <a:rPr lang="nl-NL" sz="1400" i="1" err="1"/>
              <a:t>sociaal-wetenschappelijk</a:t>
            </a:r>
            <a:r>
              <a:rPr lang="nl-NL" sz="1400" i="1"/>
              <a:t> onderzoek. U bent daarbij partner in het proces; een goed resultaat komt namelijk niet tot stand zonder goede input. De onderzoeken van Dimensus richten zich op thema’s als leefbaarheid en veiligheid, wonen, zorg en welzijn, cultuur, sport en recreatie, klanttevredenheid. </a:t>
            </a:r>
            <a:endParaRPr lang="nl-NL" sz="1400"/>
          </a:p>
          <a:p>
            <a:r>
              <a:rPr lang="nl-NL" sz="1400" i="1"/>
              <a:t> </a:t>
            </a:r>
            <a:endParaRPr lang="nl-NL" sz="1400"/>
          </a:p>
          <a:p>
            <a:r>
              <a:rPr lang="nl-NL" sz="1400" i="1">
                <a:solidFill>
                  <a:srgbClr val="00B050"/>
                </a:solidFill>
              </a:rPr>
              <a:t>Companen </a:t>
            </a:r>
            <a:r>
              <a:rPr lang="nl-NL" sz="1400" i="1"/>
              <a:t>helpt gemeenten, regio’s, woningcorporaties en zorginstellingen, onder andere door onderzoek naar vraag en aanbod op de woningmarkt; op het niveau van de regionale woningmarkt, op locatieniveau, op het niveau van uw vastgoedportefeuille. In de onderzoeken is er aandacht voor de kwaliteit van de leefomgeving en voor zorg en diensten aan huis. Het onderzoek van Companen biedt een praktische opmaat voor advies, beleidsplannen en samenwerking. </a:t>
            </a:r>
            <a:endParaRPr lang="nl-NL" sz="1400"/>
          </a:p>
          <a:p>
            <a:r>
              <a:rPr lang="nl-NL" sz="1400"/>
              <a:t> </a:t>
            </a:r>
          </a:p>
          <a:p>
            <a:r>
              <a:rPr lang="nl-NL" sz="1400" i="1"/>
              <a:t>Dimensus en Companen bundelen de krachten om u nog beter van dienst te kunnen zijn met innovatief onderzoek, passend bij uw vraag. Wij koppelen deskundigheid en logistieke ervaring, kwaliteit, flexibiliteit en een plezierige samenwerking aan een betaalbare prijs. In gezamenlijkheid ontwikkelen we producten. Voorbeeld hiervan is de </a:t>
            </a:r>
            <a:r>
              <a:rPr lang="nl-NL" sz="1400" i="1" err="1"/>
              <a:t>GemeenteBeleidsMonitor</a:t>
            </a:r>
            <a:r>
              <a:rPr lang="nl-NL" sz="1400" i="1"/>
              <a:t> (GBM) die inzicht geeft in waar uw gemeente staat op het gebied van leefbaarheid, veiligheid en sociale kracht. En ook het </a:t>
            </a:r>
            <a:r>
              <a:rPr lang="nl-NL" sz="1400" i="1" err="1"/>
              <a:t>WoonWaardeModel</a:t>
            </a:r>
            <a:r>
              <a:rPr lang="nl-NL" sz="1400" i="1"/>
              <a:t>, waarmee gericht informatie wordt verkregen voor gebiedsmarketing rond nieuwe woonbestemmingen, samen met potentiële bewoners. </a:t>
            </a:r>
            <a:endParaRPr lang="nl-NL" sz="1400"/>
          </a:p>
          <a:p>
            <a:r>
              <a:rPr lang="nl-NL" sz="1400" i="1"/>
              <a:t> </a:t>
            </a:r>
            <a:endParaRPr lang="nl-NL" sz="1400"/>
          </a:p>
          <a:p>
            <a:r>
              <a:rPr lang="nl-NL" sz="1400" b="1"/>
              <a:t>Zo gaan Dimensus en Companen samen op zoek naar antwoorden op uw vragen! </a:t>
            </a:r>
          </a:p>
        </p:txBody>
      </p:sp>
      <p:pic>
        <p:nvPicPr>
          <p:cNvPr id="11" name="Afbeelding 10">
            <a:extLst>
              <a:ext uri="{FF2B5EF4-FFF2-40B4-BE49-F238E27FC236}">
                <a16:creationId xmlns:a16="http://schemas.microsoft.com/office/drawing/2014/main" id="{858D23A4-F953-4B8E-89C3-5810503AA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816" y="5860274"/>
            <a:ext cx="2766203" cy="645644"/>
          </a:xfrm>
          <a:prstGeom prst="rect">
            <a:avLst/>
          </a:prstGeom>
        </p:spPr>
      </p:pic>
      <p:pic>
        <p:nvPicPr>
          <p:cNvPr id="12" name="Afbeelding 11">
            <a:extLst>
              <a:ext uri="{FF2B5EF4-FFF2-40B4-BE49-F238E27FC236}">
                <a16:creationId xmlns:a16="http://schemas.microsoft.com/office/drawing/2014/main" id="{D9114C5A-371D-4BBE-A49E-9293E5F350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7262" y="6039735"/>
            <a:ext cx="3671922" cy="388513"/>
          </a:xfrm>
          <a:prstGeom prst="rect">
            <a:avLst/>
          </a:prstGeom>
        </p:spPr>
      </p:pic>
      <p:sp>
        <p:nvSpPr>
          <p:cNvPr id="15" name="Rechthoek 14">
            <a:extLst>
              <a:ext uri="{FF2B5EF4-FFF2-40B4-BE49-F238E27FC236}">
                <a16:creationId xmlns:a16="http://schemas.microsoft.com/office/drawing/2014/main" id="{C5BEEB5B-B20E-4E83-A312-B61B93D56B03}"/>
              </a:ext>
            </a:extLst>
          </p:cNvPr>
          <p:cNvSpPr/>
          <p:nvPr/>
        </p:nvSpPr>
        <p:spPr>
          <a:xfrm>
            <a:off x="330586" y="225740"/>
            <a:ext cx="10693400" cy="492443"/>
          </a:xfrm>
          <a:prstGeom prst="rect">
            <a:avLst/>
          </a:prstGeom>
        </p:spPr>
        <p:txBody>
          <a:bodyPr wrap="square">
            <a:spAutoFit/>
          </a:bodyPr>
          <a:lstStyle/>
          <a:p>
            <a:r>
              <a:rPr lang="nl-NL" sz="2600" b="1">
                <a:solidFill>
                  <a:srgbClr val="00225C"/>
                </a:solidFill>
              </a:rPr>
              <a:t>Colofon</a:t>
            </a:r>
          </a:p>
        </p:txBody>
      </p:sp>
      <p:pic>
        <p:nvPicPr>
          <p:cNvPr id="2" name="Afbeelding 1">
            <a:extLst>
              <a:ext uri="{FF2B5EF4-FFF2-40B4-BE49-F238E27FC236}">
                <a16:creationId xmlns:a16="http://schemas.microsoft.com/office/drawing/2014/main" id="{F0400A59-9687-432D-9B6B-D1FE345E43B6}"/>
              </a:ext>
            </a:extLst>
          </p:cNvPr>
          <p:cNvPicPr/>
          <p:nvPr/>
        </p:nvPicPr>
        <p:blipFill>
          <a:blip r:embed="rId5"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4" name="Tijdelijke aanduiding voor dianummer 2">
            <a:extLst>
              <a:ext uri="{FF2B5EF4-FFF2-40B4-BE49-F238E27FC236}">
                <a16:creationId xmlns:a16="http://schemas.microsoft.com/office/drawing/2014/main" id="{15949B58-1ED7-4B41-9A33-EDF923CFAA3F}"/>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46</a:t>
            </a:fld>
            <a:endParaRPr lang="nl-NL" b="1">
              <a:solidFill>
                <a:schemeClr val="bg1"/>
              </a:solidFill>
            </a:endParaRPr>
          </a:p>
        </p:txBody>
      </p:sp>
    </p:spTree>
    <p:extLst>
      <p:ext uri="{BB962C8B-B14F-4D97-AF65-F5344CB8AC3E}">
        <p14:creationId xmlns:p14="http://schemas.microsoft.com/office/powerpoint/2010/main" val="224636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6658252" y="1364974"/>
            <a:ext cx="5203164"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r>
              <a:rPr lang="nl-NL" sz="1300" b="1" dirty="0">
                <a:solidFill>
                  <a:schemeClr val="tx1">
                    <a:lumMod val="75000"/>
                    <a:lumOff val="25000"/>
                  </a:schemeClr>
                </a:solidFill>
                <a:latin typeface="Calibri"/>
                <a:cs typeface="Calibri"/>
              </a:rPr>
              <a:t>Worden heldere afspraken gemaakt?</a:t>
            </a:r>
            <a:endParaRPr lang="nl-NL" dirty="0">
              <a:solidFill>
                <a:schemeClr val="tx1">
                  <a:lumMod val="75000"/>
                  <a:lumOff val="25000"/>
                </a:schemeClr>
              </a:solidFill>
              <a:latin typeface="Calibri"/>
              <a:cs typeface="Calibri"/>
            </a:endParaRPr>
          </a:p>
          <a:p>
            <a:pPr algn="just">
              <a:defRPr/>
            </a:pPr>
            <a:r>
              <a:rPr lang="nl-NL" sz="1300" dirty="0">
                <a:solidFill>
                  <a:schemeClr val="tx1">
                    <a:lumMod val="75000"/>
                    <a:lumOff val="25000"/>
                  </a:schemeClr>
                </a:solidFill>
                <a:ea typeface="+mn-lt"/>
                <a:cs typeface="+mn-lt"/>
              </a:rPr>
              <a:t>Zes op de tien respondenten zijn van mening dat er met het gezin heldere afspraken worden gemaakt over wie de regie neemt. De overige respondenten vinden dat dit deels het geval is. Slechts een enkeling geeft aan dat hier geen sprake van is. </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Medewerkers van een gecertificeerde instelling zijn bijna allemaal van mening dat er heldere afspraken worden gemaakt (92%). Ook de zorgaanbieders geven meer dan gemiddeld aan dat dit het geval is (67%). Medewerkers van de Toegang zijn hiervan minder dan gemiddeld overtuigd (46%). </a:t>
            </a:r>
            <a:endParaRPr lang="nl-NL" sz="1300" b="1" dirty="0">
              <a:solidFill>
                <a:schemeClr val="tx1">
                  <a:lumMod val="75000"/>
                  <a:lumOff val="25000"/>
                </a:schemeClr>
              </a:solidFill>
              <a:latin typeface="Calibri"/>
              <a:cs typeface="Calibri"/>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Eigen kracht en eigen verantwoordelijkheid voor het gezin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5</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5</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6D37B387-F10B-44BC-AA50-5F5BE47F480D}"/>
              </a:ext>
            </a:extLst>
          </p:cNvPr>
          <p:cNvGraphicFramePr>
            <a:graphicFrameLocks/>
          </p:cNvGraphicFramePr>
          <p:nvPr>
            <p:extLst>
              <p:ext uri="{D42A27DB-BD31-4B8C-83A1-F6EECF244321}">
                <p14:modId xmlns:p14="http://schemas.microsoft.com/office/powerpoint/2010/main" val="3109206055"/>
              </p:ext>
            </p:extLst>
          </p:nvPr>
        </p:nvGraphicFramePr>
        <p:xfrm>
          <a:off x="330584" y="1364973"/>
          <a:ext cx="6196459" cy="5127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99204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6" y="1321023"/>
            <a:ext cx="5937049"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endParaRPr lang="nl-NL" sz="1300" b="1" i="1" dirty="0">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In hoeverre worden de afspraken nageleefd door… Het gezin</a:t>
            </a:r>
          </a:p>
          <a:p>
            <a:pPr algn="just">
              <a:defRPr/>
            </a:pPr>
            <a:r>
              <a:rPr lang="nl-NL" sz="1300" dirty="0">
                <a:solidFill>
                  <a:schemeClr val="tx1">
                    <a:lumMod val="75000"/>
                    <a:lumOff val="25000"/>
                  </a:schemeClr>
                </a:solidFill>
                <a:ea typeface="+mn-lt"/>
                <a:cs typeface="+mn-lt"/>
              </a:rPr>
              <a:t>Bijna negen op de tien medewerkers (86%) zijn van mening dat de afspraken worden nageleefd door het gezin. Hierbij gaat het vaker om het grotendeels nakomen van afspraken (74%) dan dat dit (vrijwel) altijd het geval is (12%). Zorgaanbieders zijn hierover het meest positief gestemd. Zo is bijna één op de vijf van mening dat dit (vrijwel) altijd het geval is (18%) en nog eens twee derde dat dit grotendeels het geval is (69%). Medewerkers van een gecertificeerde instelling geven in verhouding meer dan gemiddeld aan dat dit slechts voor een klein deel het geval is (33% tegenover 14% gemiddeld).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r>
              <a:rPr lang="nl-NL" sz="1300" b="1" dirty="0">
                <a:solidFill>
                  <a:schemeClr val="tx1">
                    <a:lumMod val="75000"/>
                    <a:lumOff val="25000"/>
                  </a:schemeClr>
                </a:solidFill>
                <a:effectLst/>
                <a:latin typeface="Calibri"/>
                <a:ea typeface="Calibri" panose="020F0502020204030204" pitchFamily="34" charset="0"/>
                <a:cs typeface="Times New Roman"/>
              </a:rPr>
              <a:t>In hoeverre worden de afspraken nageleefd door… De aanbieder</a:t>
            </a:r>
            <a:endParaRPr lang="nl-NL" dirty="0">
              <a:solidFill>
                <a:schemeClr val="tx1">
                  <a:lumMod val="75000"/>
                  <a:lumOff val="25000"/>
                </a:schemeClr>
              </a:solidFill>
            </a:endParaRPr>
          </a:p>
          <a:p>
            <a:pPr algn="just">
              <a:defRPr/>
            </a:pPr>
            <a:r>
              <a:rPr lang="nl-NL" sz="1300" dirty="0">
                <a:solidFill>
                  <a:schemeClr val="tx1">
                    <a:lumMod val="75000"/>
                    <a:lumOff val="25000"/>
                  </a:schemeClr>
                </a:solidFill>
                <a:ea typeface="+mn-lt"/>
                <a:cs typeface="+mn-lt"/>
              </a:rPr>
              <a:t>Wanneer het gaat om het naleven van de afspraken door de zorgaanbieders dan zijn de medewerkers iets positiever gestemd, maar groot is het verschil niet: 7% vindt dat de zorgaanbieder (vrijwel) altijd de afspraken naleeft, 84% voor een groot deel en 9% voor een klein deel. Het oordeel verschilt nauwelijks tussen medewerkers van de Toegang en van een gecertificeerde instelling. </a:t>
            </a:r>
            <a:endParaRPr lang="nl-NL" dirty="0">
              <a:solidFill>
                <a:schemeClr val="tx1">
                  <a:lumMod val="75000"/>
                  <a:lumOff val="25000"/>
                </a:schemeClr>
              </a:solidFill>
              <a:cs typeface="Calibri"/>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Eigen kracht en eigen verantwoordelijkheid voor het gezin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6</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6</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2" name="Grafiek 11">
            <a:extLst>
              <a:ext uri="{FF2B5EF4-FFF2-40B4-BE49-F238E27FC236}">
                <a16:creationId xmlns:a16="http://schemas.microsoft.com/office/drawing/2014/main" id="{0D118C4B-0A45-4535-B967-ADFE9CCF9F2C}"/>
              </a:ext>
            </a:extLst>
          </p:cNvPr>
          <p:cNvGraphicFramePr>
            <a:graphicFrameLocks/>
          </p:cNvGraphicFramePr>
          <p:nvPr>
            <p:extLst>
              <p:ext uri="{D42A27DB-BD31-4B8C-83A1-F6EECF244321}">
                <p14:modId xmlns:p14="http://schemas.microsoft.com/office/powerpoint/2010/main" val="2045964002"/>
              </p:ext>
            </p:extLst>
          </p:nvPr>
        </p:nvGraphicFramePr>
        <p:xfrm>
          <a:off x="6462944" y="1321023"/>
          <a:ext cx="5504287" cy="24305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fiek 10">
            <a:extLst>
              <a:ext uri="{FF2B5EF4-FFF2-40B4-BE49-F238E27FC236}">
                <a16:creationId xmlns:a16="http://schemas.microsoft.com/office/drawing/2014/main" id="{39B8DC8C-D8D0-4A03-B307-DAE33676F6CA}"/>
              </a:ext>
            </a:extLst>
          </p:cNvPr>
          <p:cNvGraphicFramePr>
            <a:graphicFrameLocks/>
          </p:cNvGraphicFramePr>
          <p:nvPr>
            <p:extLst>
              <p:ext uri="{D42A27DB-BD31-4B8C-83A1-F6EECF244321}">
                <p14:modId xmlns:p14="http://schemas.microsoft.com/office/powerpoint/2010/main" val="1245554958"/>
              </p:ext>
            </p:extLst>
          </p:nvPr>
        </p:nvGraphicFramePr>
        <p:xfrm>
          <a:off x="6462944" y="3884972"/>
          <a:ext cx="5504287" cy="25639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70159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6604986" y="1364974"/>
            <a:ext cx="5256430"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endParaRPr lang="nl-NL" sz="1300" b="1">
              <a:solidFill>
                <a:schemeClr val="tx1">
                  <a:lumMod val="75000"/>
                  <a:lumOff val="25000"/>
                </a:schemeClr>
              </a:solidFill>
              <a:latin typeface="Calibri"/>
              <a:cs typeface="Calibri"/>
            </a:endParaRPr>
          </a:p>
          <a:p>
            <a:pPr algn="just">
              <a:defRPr/>
            </a:pPr>
            <a:r>
              <a:rPr lang="nl-NL" sz="1300" b="1" dirty="0">
                <a:solidFill>
                  <a:schemeClr val="tx1">
                    <a:lumMod val="75000"/>
                    <a:lumOff val="25000"/>
                  </a:schemeClr>
                </a:solidFill>
                <a:latin typeface="Calibri"/>
                <a:cs typeface="Calibri"/>
              </a:rPr>
              <a:t>Wie stelt het Integraal Plan van Aanpak op?</a:t>
            </a:r>
          </a:p>
          <a:p>
            <a:pPr algn="just">
              <a:defRPr/>
            </a:pPr>
            <a:r>
              <a:rPr lang="nl-NL" sz="1300" dirty="0">
                <a:solidFill>
                  <a:schemeClr val="tx1">
                    <a:lumMod val="75000"/>
                    <a:lumOff val="25000"/>
                  </a:schemeClr>
                </a:solidFill>
                <a:ea typeface="+mn-lt"/>
                <a:cs typeface="+mn-lt"/>
              </a:rPr>
              <a:t>Op de vraag wie het Integraal Plan van Aanpak (IPA) opstelt, geven zes op de tien respondenten aan dat dit merendeels het gezin is en deels de professional (58%). Bij een kwart is dit volledig de professional (27%) en bij één op de zes stelt het gezin het IPA (vrijwel) volledig op. Medewerkers van een gecertificeerde instelling zijn van mening dat het gezin dit vrijwel nooit geheel zelf doet, maar meestal merendeels het gezin in combinatie met de professional (75%). </a:t>
            </a:r>
            <a:endParaRPr lang="nl-NL" dirty="0">
              <a:solidFill>
                <a:schemeClr val="tx1">
                  <a:lumMod val="75000"/>
                  <a:lumOff val="25000"/>
                </a:schemeClr>
              </a:solidFill>
            </a:endParaRPr>
          </a:p>
          <a:p>
            <a:pPr algn="just">
              <a:defRPr/>
            </a:pPr>
            <a:endParaRPr lang="nl-NL" sz="1300">
              <a:solidFill>
                <a:schemeClr val="tx1">
                  <a:lumMod val="75000"/>
                  <a:lumOff val="25000"/>
                </a:schemeClr>
              </a:solidFill>
              <a:latin typeface="Calibri" panose="020F0502020204030204" pitchFamily="34" charset="0"/>
            </a:endParaRPr>
          </a:p>
          <a:p>
            <a:pPr algn="just">
              <a:defRPr/>
            </a:pPr>
            <a:endParaRPr lang="nl-NL" sz="1300">
              <a:solidFill>
                <a:schemeClr val="tx1">
                  <a:lumMod val="75000"/>
                  <a:lumOff val="25000"/>
                </a:schemeClr>
              </a:solidFill>
              <a:latin typeface="Calibri" panose="020F0502020204030204" pitchFamily="34" charset="0"/>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Eigen kracht en eigen verantwoordelijkheid voor het gezin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7</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7</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5" name="Grafiek 14">
            <a:extLst>
              <a:ext uri="{FF2B5EF4-FFF2-40B4-BE49-F238E27FC236}">
                <a16:creationId xmlns:a16="http://schemas.microsoft.com/office/drawing/2014/main" id="{2028EB99-F5AD-411E-8E78-8701C05FEE60}"/>
              </a:ext>
            </a:extLst>
          </p:cNvPr>
          <p:cNvGraphicFramePr>
            <a:graphicFrameLocks/>
          </p:cNvGraphicFramePr>
          <p:nvPr>
            <p:extLst>
              <p:ext uri="{D42A27DB-BD31-4B8C-83A1-F6EECF244321}">
                <p14:modId xmlns:p14="http://schemas.microsoft.com/office/powerpoint/2010/main" val="3558584455"/>
              </p:ext>
            </p:extLst>
          </p:nvPr>
        </p:nvGraphicFramePr>
        <p:xfrm>
          <a:off x="253962" y="1364973"/>
          <a:ext cx="6200103" cy="51278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2480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5939161" y="1364974"/>
            <a:ext cx="5922255"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endParaRPr lang="nl-NL" sz="1300" b="1" i="1" dirty="0">
              <a:solidFill>
                <a:schemeClr val="tx1">
                  <a:lumMod val="75000"/>
                  <a:lumOff val="25000"/>
                </a:schemeClr>
              </a:solidFill>
              <a:latin typeface="Calibri" panose="020F0502020204030204" pitchFamily="34" charset="0"/>
            </a:endParaRPr>
          </a:p>
          <a:p>
            <a:pPr algn="just">
              <a:defRPr/>
            </a:pPr>
            <a:r>
              <a:rPr lang="nl-NL" sz="13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Is het IPA leidend?</a:t>
            </a:r>
          </a:p>
          <a:p>
            <a:pPr algn="just">
              <a:defRPr/>
            </a:pPr>
            <a:r>
              <a:rPr lang="nl-NL" sz="1300" dirty="0">
                <a:solidFill>
                  <a:schemeClr val="tx1">
                    <a:lumMod val="75000"/>
                    <a:lumOff val="25000"/>
                  </a:schemeClr>
                </a:solidFill>
                <a:ea typeface="+mn-lt"/>
                <a:cs typeface="+mn-lt"/>
              </a:rPr>
              <a:t>Het IPA is volgens vier op de tien volledig leidend (43%) en iets meer dan de helft geeft aan dat dit deels het geval is (55%). Vrijwel geen enkeling geeft aan dat het IPA niet leidend is. Medewerkers van de Toegang zijn vaker van mening dat het IPA volledig leidend is (55%). Volgens medewerkers van een gecertificeerde instelling is hiervan minder vaak sprake (33%). Ook aanbieders zijn deze mening minder vaak toegedaan (37%). </a:t>
            </a:r>
            <a:endParaRPr lang="nl-NL" dirty="0">
              <a:solidFill>
                <a:schemeClr val="tx1">
                  <a:lumMod val="75000"/>
                  <a:lumOff val="25000"/>
                </a:schemeClr>
              </a:solidFill>
            </a:endParaRPr>
          </a:p>
          <a:p>
            <a:pPr algn="just">
              <a:defRPr/>
            </a:pPr>
            <a:endParaRPr lang="nl-NL" sz="13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endParaRPr lang="nl-NL" sz="1300" b="1" dirty="0">
              <a:solidFill>
                <a:schemeClr val="tx1">
                  <a:lumMod val="75000"/>
                  <a:lumOff val="25000"/>
                </a:schemeClr>
              </a:solidFill>
              <a:latin typeface="Calibri"/>
              <a:ea typeface="Calibri" panose="020F0502020204030204" pitchFamily="34" charset="0"/>
              <a:cs typeface="Times New Roman"/>
            </a:endParaRPr>
          </a:p>
          <a:p>
            <a:pPr algn="just">
              <a:defRPr/>
            </a:pPr>
            <a:r>
              <a:rPr lang="nl-NL" sz="1300" b="1" dirty="0">
                <a:solidFill>
                  <a:schemeClr val="tx1">
                    <a:lumMod val="75000"/>
                    <a:lumOff val="25000"/>
                  </a:schemeClr>
                </a:solidFill>
                <a:latin typeface="Calibri"/>
                <a:ea typeface="Calibri" panose="020F0502020204030204" pitchFamily="34" charset="0"/>
                <a:cs typeface="Times New Roman"/>
              </a:rPr>
              <a:t>Waarom is het IPA niet altijd leidend</a:t>
            </a:r>
            <a:r>
              <a:rPr lang="nl-NL" sz="1300" b="1" dirty="0">
                <a:solidFill>
                  <a:schemeClr val="tx1">
                    <a:lumMod val="75000"/>
                    <a:lumOff val="25000"/>
                  </a:schemeClr>
                </a:solidFill>
                <a:effectLst/>
                <a:latin typeface="Calibri"/>
                <a:ea typeface="Calibri" panose="020F0502020204030204" pitchFamily="34" charset="0"/>
                <a:cs typeface="Times New Roman"/>
              </a:rPr>
              <a:t>?</a:t>
            </a:r>
            <a:endParaRPr lang="nl-NL" dirty="0">
              <a:solidFill>
                <a:schemeClr val="tx1">
                  <a:lumMod val="75000"/>
                  <a:lumOff val="25000"/>
                </a:schemeClr>
              </a:solidFill>
              <a:cs typeface="Calibri"/>
            </a:endParaRPr>
          </a:p>
          <a:p>
            <a:pPr algn="just">
              <a:defRPr/>
            </a:pPr>
            <a:r>
              <a:rPr lang="nl-NL" sz="1300" dirty="0">
                <a:solidFill>
                  <a:schemeClr val="tx1">
                    <a:lumMod val="75000"/>
                    <a:lumOff val="25000"/>
                  </a:schemeClr>
                </a:solidFill>
                <a:ea typeface="+mn-lt"/>
                <a:cs typeface="+mn-lt"/>
              </a:rPr>
              <a:t>Wanneer medewerkers moeten aangeven waarom het IPA niet volledig leidend is dan geven drie op de tien aan dat de wil er wel is, maar dat het niet lukt omdat het gezin niet of onvoldoende medewerking verleent (31%). Andere redenen die zelf nog naar voren worden gebracht zijn onder andere wijzigende omstandigheden, andere prioriteiten die nodig zijn tijdens het traject, er komen andere problemen naar boven, de zorgaanbieders brengen veranderingen aan en voortschrijdend inzicht zorgt voor aanpassingen. </a:t>
            </a:r>
            <a:endParaRPr lang="nl-NL" dirty="0">
              <a:solidFill>
                <a:schemeClr val="tx1">
                  <a:lumMod val="75000"/>
                  <a:lumOff val="25000"/>
                </a:schemeClr>
              </a:solidFill>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Eigen kracht en eigen verantwoordelijkheid voor het gezin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8</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8</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11" name="Grafiek 10">
            <a:extLst>
              <a:ext uri="{FF2B5EF4-FFF2-40B4-BE49-F238E27FC236}">
                <a16:creationId xmlns:a16="http://schemas.microsoft.com/office/drawing/2014/main" id="{3F201C75-A8D2-43E7-BA8A-BCCE1BF09CA5}"/>
              </a:ext>
            </a:extLst>
          </p:cNvPr>
          <p:cNvGraphicFramePr>
            <a:graphicFrameLocks/>
          </p:cNvGraphicFramePr>
          <p:nvPr>
            <p:extLst>
              <p:ext uri="{D42A27DB-BD31-4B8C-83A1-F6EECF244321}">
                <p14:modId xmlns:p14="http://schemas.microsoft.com/office/powerpoint/2010/main" val="2411627284"/>
              </p:ext>
            </p:extLst>
          </p:nvPr>
        </p:nvGraphicFramePr>
        <p:xfrm>
          <a:off x="192698" y="1364974"/>
          <a:ext cx="5551153" cy="25199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afiek 11">
            <a:extLst>
              <a:ext uri="{FF2B5EF4-FFF2-40B4-BE49-F238E27FC236}">
                <a16:creationId xmlns:a16="http://schemas.microsoft.com/office/drawing/2014/main" id="{6F282823-49D3-4637-B0BC-53C68B3019EF}"/>
              </a:ext>
            </a:extLst>
          </p:cNvPr>
          <p:cNvGraphicFramePr>
            <a:graphicFrameLocks/>
          </p:cNvGraphicFramePr>
          <p:nvPr>
            <p:extLst>
              <p:ext uri="{D42A27DB-BD31-4B8C-83A1-F6EECF244321}">
                <p14:modId xmlns:p14="http://schemas.microsoft.com/office/powerpoint/2010/main" val="2268919454"/>
              </p:ext>
            </p:extLst>
          </p:nvPr>
        </p:nvGraphicFramePr>
        <p:xfrm>
          <a:off x="186586" y="3971067"/>
          <a:ext cx="5551152" cy="251999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92425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kstvak 41"/>
          <p:cNvSpPr txBox="1"/>
          <p:nvPr/>
        </p:nvSpPr>
        <p:spPr>
          <a:xfrm>
            <a:off x="330587" y="1321023"/>
            <a:ext cx="5972560" cy="5127899"/>
          </a:xfrm>
          <a:prstGeom prst="rect">
            <a:avLst/>
          </a:prstGeom>
          <a:solidFill>
            <a:schemeClr val="bg1">
              <a:lumMod val="95000"/>
            </a:schemeClr>
          </a:solidFill>
          <a:ln>
            <a:noFill/>
          </a:ln>
          <a:effectLst/>
        </p:spPr>
        <p:style>
          <a:lnRef idx="1">
            <a:schemeClr val="accent2"/>
          </a:lnRef>
          <a:fillRef idx="2">
            <a:schemeClr val="accent2"/>
          </a:fillRef>
          <a:effectRef idx="1">
            <a:schemeClr val="accent2"/>
          </a:effectRef>
          <a:fontRef idx="minor">
            <a:schemeClr val="dk1"/>
          </a:fontRef>
        </p:style>
        <p:txBody>
          <a:bodyPr wrap="square" lIns="252000" tIns="45720" rIns="252000" bIns="45720" rtlCol="0" anchor="ctr" anchorCtr="1">
            <a:noAutofit/>
          </a:bodyPr>
          <a:lstStyle/>
          <a:p>
            <a:pPr algn="just">
              <a:defRPr/>
            </a:pPr>
            <a:endParaRPr lang="nl-NL" sz="1300" b="1" i="1">
              <a:solidFill>
                <a:schemeClr val="tx1">
                  <a:lumMod val="75000"/>
                  <a:lumOff val="25000"/>
                </a:schemeClr>
              </a:solidFill>
              <a:latin typeface="Calibri" panose="020F0502020204030204" pitchFamily="34" charset="0"/>
            </a:endParaRPr>
          </a:p>
          <a:p>
            <a:pPr algn="just">
              <a:defRPr/>
            </a:pPr>
            <a:r>
              <a:rPr lang="nl-NL"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Wie heeft doorgaans de regie: het gezin of de professional?</a:t>
            </a:r>
          </a:p>
          <a:p>
            <a:pPr algn="just">
              <a:defRPr/>
            </a:pPr>
            <a:r>
              <a:rPr lang="nl-NL" sz="1300">
                <a:solidFill>
                  <a:schemeClr val="tx1">
                    <a:lumMod val="75000"/>
                    <a:lumOff val="25000"/>
                  </a:schemeClr>
                </a:solidFill>
                <a:ea typeface="+mn-lt"/>
                <a:cs typeface="+mn-lt"/>
              </a:rPr>
              <a:t>De regie ligt volgens de respondenten in 9% (vrijwel) volledig bij het gezin en bij vier op de tien merendeels bij het gezin maar deels ook bij de professional (39%). Een derde is van mening dat dit merendeels bij de professional ligt en deels bij het gezin (34%). Er zijn maar weinig medewerkers die van mening zijn dat dit (vrijwel) volledig bij de professional ligt (3%). Een zesde heeft een ander antwoord gegeven (14%), waarvan de meesten vinden dat dit per casus sterk kan verschillen.</a:t>
            </a:r>
            <a:endParaRPr lang="nl-NL">
              <a:solidFill>
                <a:schemeClr val="tx1">
                  <a:lumMod val="75000"/>
                  <a:lumOff val="25000"/>
                </a:schemeClr>
              </a:solidFill>
            </a:endParaRPr>
          </a:p>
          <a:p>
            <a:pPr algn="just">
              <a:defRPr/>
            </a:pPr>
            <a:endParaRPr lang="nl-NL" sz="1300" b="1">
              <a:solidFill>
                <a:schemeClr val="tx1">
                  <a:lumMod val="75000"/>
                  <a:lumOff val="25000"/>
                </a:schemeClr>
              </a:solidFill>
              <a:latin typeface="Calibri" panose="020F0502020204030204" pitchFamily="34" charset="0"/>
              <a:cs typeface="Times New Roman" panose="02020603050405020304" pitchFamily="18" charset="0"/>
            </a:endParaRPr>
          </a:p>
          <a:p>
            <a:pPr algn="just">
              <a:defRPr/>
            </a:pPr>
            <a:r>
              <a:rPr lang="nl-NL" sz="1300" b="1">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Wat vindt u ervan dat is afgesproken dat de regie in beginsel bij het gezin ligt?</a:t>
            </a:r>
          </a:p>
          <a:p>
            <a:pPr algn="just">
              <a:defRPr/>
            </a:pPr>
            <a:r>
              <a:rPr lang="nl-NL" sz="1300">
                <a:solidFill>
                  <a:schemeClr val="tx1">
                    <a:lumMod val="75000"/>
                    <a:lumOff val="25000"/>
                  </a:schemeClr>
                </a:solidFill>
                <a:ea typeface="+mn-lt"/>
                <a:cs typeface="+mn-lt"/>
              </a:rPr>
              <a:t>Iets meer dan vier op de tien medewerkers vinden het goed dat de regie in beginsel bij het gezin ligt (43%) en iets meer dan de helft geeft aan het deels goed, maar deels ook niet goed (53%) te vinden. Er is vrijwel niemand die zich negatief hierover uitlaat. </a:t>
            </a:r>
            <a:endParaRPr lang="nl-NL">
              <a:solidFill>
                <a:schemeClr val="tx1">
                  <a:lumMod val="75000"/>
                  <a:lumOff val="25000"/>
                </a:schemeClr>
              </a:solidFill>
              <a:ea typeface="+mn-lt"/>
              <a:cs typeface="+mn-lt"/>
            </a:endParaRPr>
          </a:p>
          <a:p>
            <a:pPr algn="just">
              <a:defRPr/>
            </a:pPr>
            <a:r>
              <a:rPr lang="nl-NL" sz="1300">
                <a:solidFill>
                  <a:schemeClr val="tx1">
                    <a:lumMod val="75000"/>
                    <a:lumOff val="25000"/>
                  </a:schemeClr>
                </a:solidFill>
                <a:ea typeface="+mn-lt"/>
                <a:cs typeface="+mn-lt"/>
              </a:rPr>
              <a:t>Medewerkers van de Toegang zijn het meest positief hierover (55%) in tegenstelling tot medewerkers van een gecertificeerde instelling die dit minder vaak zonder meer goed vinden (18%). Medewerkers vinden het veelal goed omdat het gezin centraal staat en achter het Plan van Aanpak moet staan. Daarnaast geven ze aan dat ouders de verantwoordelijkheid dragen en daarom ook de regie moeten hebben. Men vindt het ook duidelijkheid scheppen. </a:t>
            </a:r>
            <a:endParaRPr lang="nl-NL">
              <a:solidFill>
                <a:schemeClr val="tx1">
                  <a:lumMod val="75000"/>
                  <a:lumOff val="25000"/>
                </a:schemeClr>
              </a:solidFill>
              <a:cs typeface="Calibri"/>
            </a:endParaRPr>
          </a:p>
        </p:txBody>
      </p:sp>
      <p:sp>
        <p:nvSpPr>
          <p:cNvPr id="10" name="Rechthoek 9">
            <a:extLst>
              <a:ext uri="{FF2B5EF4-FFF2-40B4-BE49-F238E27FC236}">
                <a16:creationId xmlns:a16="http://schemas.microsoft.com/office/drawing/2014/main" id="{92F0318E-6CF5-4941-BD37-27F1D367E2EF}"/>
              </a:ext>
            </a:extLst>
          </p:cNvPr>
          <p:cNvSpPr/>
          <p:nvPr/>
        </p:nvSpPr>
        <p:spPr>
          <a:xfrm>
            <a:off x="330586" y="193428"/>
            <a:ext cx="10693400" cy="492443"/>
          </a:xfrm>
          <a:prstGeom prst="rect">
            <a:avLst/>
          </a:prstGeom>
        </p:spPr>
        <p:txBody>
          <a:bodyPr wrap="square">
            <a:spAutoFit/>
          </a:bodyPr>
          <a:lstStyle/>
          <a:p>
            <a:r>
              <a:rPr lang="nl-NL" sz="2600" b="1">
                <a:solidFill>
                  <a:srgbClr val="00225C"/>
                </a:solidFill>
              </a:rPr>
              <a:t>Eigen kracht en eigen verantwoordelijkheid voor het gezin</a:t>
            </a:r>
          </a:p>
        </p:txBody>
      </p:sp>
      <p:sp>
        <p:nvSpPr>
          <p:cNvPr id="9" name="Tijdelijke aanduiding voor dianummer 2">
            <a:extLst>
              <a:ext uri="{FF2B5EF4-FFF2-40B4-BE49-F238E27FC236}">
                <a16:creationId xmlns:a16="http://schemas.microsoft.com/office/drawing/2014/main" id="{FEE1A523-96A3-4EB5-8706-E6B3EA3C7E96}"/>
              </a:ext>
            </a:extLst>
          </p:cNvPr>
          <p:cNvSpPr txBox="1">
            <a:spLocks/>
          </p:cNvSpPr>
          <p:nvPr/>
        </p:nvSpPr>
        <p:spPr>
          <a:xfrm>
            <a:off x="9160932" y="6559799"/>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9</a:t>
            </a:fld>
            <a:endParaRPr lang="nl-NL" b="1">
              <a:solidFill>
                <a:schemeClr val="bg1"/>
              </a:solidFill>
            </a:endParaRPr>
          </a:p>
        </p:txBody>
      </p:sp>
      <p:pic>
        <p:nvPicPr>
          <p:cNvPr id="2" name="Afbeelding 1">
            <a:extLst>
              <a:ext uri="{FF2B5EF4-FFF2-40B4-BE49-F238E27FC236}">
                <a16:creationId xmlns:a16="http://schemas.microsoft.com/office/drawing/2014/main" id="{C29A6EC2-7444-4C0F-A0D1-6752334C77A0}"/>
              </a:ext>
            </a:extLst>
          </p:cNvPr>
          <p:cNvPicPr/>
          <p:nvPr/>
        </p:nvPicPr>
        <p:blipFill>
          <a:blip r:embed="rId3" cstate="print">
            <a:extLst>
              <a:ext uri="{28A0092B-C50C-407E-A947-70E740481C1C}">
                <a14:useLocalDpi xmlns:a14="http://schemas.microsoft.com/office/drawing/2010/main" val="0"/>
              </a:ext>
            </a:extLst>
          </a:blip>
          <a:srcRect/>
          <a:stretch/>
        </p:blipFill>
        <p:spPr>
          <a:xfrm>
            <a:off x="10216266" y="114120"/>
            <a:ext cx="1615440" cy="504825"/>
          </a:xfrm>
          <a:prstGeom prst="rect">
            <a:avLst/>
          </a:prstGeom>
        </p:spPr>
      </p:pic>
      <p:sp>
        <p:nvSpPr>
          <p:cNvPr id="14" name="Tijdelijke aanduiding voor voettekst 4">
            <a:extLst>
              <a:ext uri="{FF2B5EF4-FFF2-40B4-BE49-F238E27FC236}">
                <a16:creationId xmlns:a16="http://schemas.microsoft.com/office/drawing/2014/main" id="{E6C1E841-B3E0-4309-BECA-7E1F8BD04489}"/>
              </a:ext>
            </a:extLst>
          </p:cNvPr>
          <p:cNvSpPr>
            <a:spLocks noGrp="1"/>
          </p:cNvSpPr>
          <p:nvPr>
            <p:ph type="ftr" sz="quarter" idx="11"/>
          </p:nvPr>
        </p:nvSpPr>
        <p:spPr>
          <a:xfrm>
            <a:off x="0" y="6626225"/>
            <a:ext cx="12192000" cy="231775"/>
          </a:xfrm>
          <a:solidFill>
            <a:srgbClr val="62769A"/>
          </a:solidFill>
        </p:spPr>
        <p:txBody>
          <a:bodyPr/>
          <a:lstStyle/>
          <a:p>
            <a:r>
              <a:rPr lang="nl-NL" sz="1100" b="1">
                <a:solidFill>
                  <a:schemeClr val="bg1"/>
                </a:solidFill>
                <a:latin typeface="Arial" panose="020B0604020202020204" pitchFamily="34" charset="0"/>
                <a:cs typeface="Arial" panose="020B0604020202020204" pitchFamily="34" charset="0"/>
              </a:rPr>
              <a:t>Evaluatie Resultaatgericht Inkopen</a:t>
            </a:r>
          </a:p>
        </p:txBody>
      </p:sp>
      <p:sp>
        <p:nvSpPr>
          <p:cNvPr id="3" name="Tijdelijke aanduiding voor dianummer 2">
            <a:extLst>
              <a:ext uri="{FF2B5EF4-FFF2-40B4-BE49-F238E27FC236}">
                <a16:creationId xmlns:a16="http://schemas.microsoft.com/office/drawing/2014/main" id="{D54523C0-18A3-4CDF-B699-ABFE90D568B5}"/>
              </a:ext>
            </a:extLst>
          </p:cNvPr>
          <p:cNvSpPr txBox="1">
            <a:spLocks/>
          </p:cNvSpPr>
          <p:nvPr/>
        </p:nvSpPr>
        <p:spPr>
          <a:xfrm>
            <a:off x="9304866" y="6559798"/>
            <a:ext cx="2743200"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C7ED9-AFE8-4F6B-B4A7-C3841FF282D3}" type="slidenum">
              <a:rPr lang="nl-NL" b="1" smtClean="0">
                <a:solidFill>
                  <a:schemeClr val="bg1"/>
                </a:solidFill>
              </a:rPr>
              <a:pPr/>
              <a:t>9</a:t>
            </a:fld>
            <a:endParaRPr lang="nl-NL" b="1">
              <a:solidFill>
                <a:schemeClr val="bg1"/>
              </a:solidFill>
            </a:endParaRPr>
          </a:p>
        </p:txBody>
      </p:sp>
      <p:sp>
        <p:nvSpPr>
          <p:cNvPr id="4" name="Actieknop: Terug 3">
            <a:hlinkClick r:id="rId4" action="ppaction://hlinksldjump" highlightClick="1"/>
            <a:extLst>
              <a:ext uri="{FF2B5EF4-FFF2-40B4-BE49-F238E27FC236}">
                <a16:creationId xmlns:a16="http://schemas.microsoft.com/office/drawing/2014/main" id="{96D06BEF-247A-48CB-81DC-7285925495AB}"/>
              </a:ext>
            </a:extLst>
          </p:cNvPr>
          <p:cNvSpPr/>
          <p:nvPr/>
        </p:nvSpPr>
        <p:spPr>
          <a:xfrm>
            <a:off x="42586" y="6626225"/>
            <a:ext cx="288000" cy="231275"/>
          </a:xfrm>
          <a:prstGeom prst="actionButtonReturn">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nl-NL">
              <a:noFill/>
            </a:endParaRPr>
          </a:p>
        </p:txBody>
      </p:sp>
      <p:graphicFrame>
        <p:nvGraphicFramePr>
          <p:cNvPr id="5" name="Grafiek 4">
            <a:extLst>
              <a:ext uri="{FF2B5EF4-FFF2-40B4-BE49-F238E27FC236}">
                <a16:creationId xmlns:a16="http://schemas.microsoft.com/office/drawing/2014/main" id="{2BC2D3D7-0001-4D0B-847D-1DABE8670FA2}"/>
              </a:ext>
            </a:extLst>
          </p:cNvPr>
          <p:cNvGraphicFramePr>
            <a:graphicFrameLocks/>
          </p:cNvGraphicFramePr>
          <p:nvPr>
            <p:extLst>
              <p:ext uri="{D42A27DB-BD31-4B8C-83A1-F6EECF244321}">
                <p14:modId xmlns:p14="http://schemas.microsoft.com/office/powerpoint/2010/main" val="4244237202"/>
              </p:ext>
            </p:extLst>
          </p:nvPr>
        </p:nvGraphicFramePr>
        <p:xfrm>
          <a:off x="6631620" y="1322257"/>
          <a:ext cx="5386354" cy="2563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iek 12">
            <a:extLst>
              <a:ext uri="{FF2B5EF4-FFF2-40B4-BE49-F238E27FC236}">
                <a16:creationId xmlns:a16="http://schemas.microsoft.com/office/drawing/2014/main" id="{238BAA4D-5D53-473C-B877-1C268E074EC1}"/>
              </a:ext>
            </a:extLst>
          </p:cNvPr>
          <p:cNvGraphicFramePr>
            <a:graphicFrameLocks/>
          </p:cNvGraphicFramePr>
          <p:nvPr>
            <p:extLst>
              <p:ext uri="{D42A27DB-BD31-4B8C-83A1-F6EECF244321}">
                <p14:modId xmlns:p14="http://schemas.microsoft.com/office/powerpoint/2010/main" val="210367290"/>
              </p:ext>
            </p:extLst>
          </p:nvPr>
        </p:nvGraphicFramePr>
        <p:xfrm>
          <a:off x="6631620" y="4063510"/>
          <a:ext cx="5386354" cy="23854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2755639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51894A8270F047BA997E778E3B3595" ma:contentTypeVersion="10" ma:contentTypeDescription="Een nieuw document maken." ma:contentTypeScope="" ma:versionID="f3408557043c080f68afaea8b3f6bc9d">
  <xsd:schema xmlns:xsd="http://www.w3.org/2001/XMLSchema" xmlns:xs="http://www.w3.org/2001/XMLSchema" xmlns:p="http://schemas.microsoft.com/office/2006/metadata/properties" xmlns:ns2="14ee8478-4bdb-459f-97c7-d2304c7a5949" targetNamespace="http://schemas.microsoft.com/office/2006/metadata/properties" ma:root="true" ma:fieldsID="5a15f98e457c86c9232396b647693f19" ns2:_="">
    <xsd:import namespace="14ee8478-4bdb-459f-97c7-d2304c7a59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e8478-4bdb-459f-97c7-d2304c7a5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FCEBAC-88E8-44FE-AB24-331B342C86D7}">
  <ds:schemaRefs>
    <ds:schemaRef ds:uri="http://schemas.microsoft.com/sharepoint/v3/contenttype/forms"/>
  </ds:schemaRefs>
</ds:datastoreItem>
</file>

<file path=customXml/itemProps2.xml><?xml version="1.0" encoding="utf-8"?>
<ds:datastoreItem xmlns:ds="http://schemas.openxmlformats.org/officeDocument/2006/customXml" ds:itemID="{851E0E72-452A-4B5B-A1DD-FAE6C74CFC38}">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14ee8478-4bdb-459f-97c7-d2304c7a5949"/>
    <ds:schemaRef ds:uri="http://www.w3.org/XML/1998/namespace"/>
  </ds:schemaRefs>
</ds:datastoreItem>
</file>

<file path=customXml/itemProps3.xml><?xml version="1.0" encoding="utf-8"?>
<ds:datastoreItem xmlns:ds="http://schemas.openxmlformats.org/officeDocument/2006/customXml" ds:itemID="{B6DAF491-B2CF-4263-8C3B-63C0EE763075}">
  <ds:schemaRefs>
    <ds:schemaRef ds:uri="14ee8478-4bdb-459f-97c7-d2304c7a59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73</TotalTime>
  <Words>11506</Words>
  <Application>Microsoft Office PowerPoint</Application>
  <PresentationFormat>Breedbeeld</PresentationFormat>
  <Paragraphs>609</Paragraphs>
  <Slides>46</Slides>
  <Notes>46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46</vt:i4>
      </vt:variant>
    </vt:vector>
  </HeadingPairs>
  <TitlesOfParts>
    <vt:vector size="51" baseType="lpstr">
      <vt:lpstr>Arial</vt:lpstr>
      <vt:lpstr>Calibri</vt:lpstr>
      <vt:lpstr>Calibri Light</vt:lpstr>
      <vt:lpstr>Symbol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Dagmar</dc:creator>
  <cp:lastModifiedBy>Verhoef, Carlijne</cp:lastModifiedBy>
  <cp:revision>85</cp:revision>
  <cp:lastPrinted>2019-09-23T15:33:09Z</cp:lastPrinted>
  <dcterms:created xsi:type="dcterms:W3CDTF">2015-09-02T06:57:40Z</dcterms:created>
  <dcterms:modified xsi:type="dcterms:W3CDTF">2020-12-16T12:33:27Z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0x0101001B51894A8270F047BA997E778E3B3595</vt:lpwstr>
  </property>
  <property fmtid="{D5CDD505-2E9C-101B-9397-08002B2CF9AE}" pid="3" name="Order">
    <vt:r8>4131000</vt:r8>
  </property>
</Properties>
</file>